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Playfair Display"/>
      <p:regular r:id="rId30"/>
      <p:bold r:id="rId31"/>
      <p:italic r:id="rId32"/>
      <p:boldItalic r:id="rId33"/>
    </p:embeddedFont>
    <p:embeddedFont>
      <p:font typeface="Lato"/>
      <p:regular r:id="rId34"/>
      <p:bold r:id="rId35"/>
      <p:italic r:id="rId36"/>
      <p:boldItalic r:id="rId37"/>
    </p:embeddedFont>
    <p:embeddedFont>
      <p:font typeface="Oswald"/>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bold.fntdata"/><Relationship Id="rId30" Type="http://schemas.openxmlformats.org/officeDocument/2006/relationships/font" Target="fonts/PlayfairDisplay-regular.fntdata"/><Relationship Id="rId11" Type="http://schemas.openxmlformats.org/officeDocument/2006/relationships/slide" Target="slides/slide6.xml"/><Relationship Id="rId33" Type="http://schemas.openxmlformats.org/officeDocument/2006/relationships/font" Target="fonts/PlayfairDisplay-boldItalic.fntdata"/><Relationship Id="rId10" Type="http://schemas.openxmlformats.org/officeDocument/2006/relationships/slide" Target="slides/slide5.xml"/><Relationship Id="rId32" Type="http://schemas.openxmlformats.org/officeDocument/2006/relationships/font" Target="fonts/PlayfairDisplay-italic.fntdata"/><Relationship Id="rId13" Type="http://schemas.openxmlformats.org/officeDocument/2006/relationships/slide" Target="slides/slide8.xml"/><Relationship Id="rId35" Type="http://schemas.openxmlformats.org/officeDocument/2006/relationships/font" Target="fonts/Lato-bold.fntdata"/><Relationship Id="rId12" Type="http://schemas.openxmlformats.org/officeDocument/2006/relationships/slide" Target="slides/slide7.xml"/><Relationship Id="rId34" Type="http://schemas.openxmlformats.org/officeDocument/2006/relationships/font" Target="fonts/Lato-regular.fntdata"/><Relationship Id="rId15" Type="http://schemas.openxmlformats.org/officeDocument/2006/relationships/slide" Target="slides/slide10.xml"/><Relationship Id="rId37" Type="http://schemas.openxmlformats.org/officeDocument/2006/relationships/font" Target="fonts/Lato-boldItalic.fntdata"/><Relationship Id="rId14" Type="http://schemas.openxmlformats.org/officeDocument/2006/relationships/slide" Target="slides/slide9.xml"/><Relationship Id="rId36" Type="http://schemas.openxmlformats.org/officeDocument/2006/relationships/font" Target="fonts/Lato-italic.fntdata"/><Relationship Id="rId17" Type="http://schemas.openxmlformats.org/officeDocument/2006/relationships/slide" Target="slides/slide12.xml"/><Relationship Id="rId39" Type="http://schemas.openxmlformats.org/officeDocument/2006/relationships/font" Target="fonts/Oswald-bold.fntdata"/><Relationship Id="rId16" Type="http://schemas.openxmlformats.org/officeDocument/2006/relationships/slide" Target="slides/slide11.xml"/><Relationship Id="rId38" Type="http://schemas.openxmlformats.org/officeDocument/2006/relationships/font" Target="fonts/Oswald-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3c7f5c3f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3c7f5c3f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cdcb2d36d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cdcb2d36d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cdcb2d36d1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cdcb2d36d1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cdcb2d36d1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cdcb2d36d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cdcb2d36d1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cdcb2d36d1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d1273d66e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d1273d66e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d1273d66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d1273d66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d1273d66e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d1273d66e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d1273d66e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d1273d66e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d1273d66e1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d1273d66e1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d1273d66e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d1273d66e1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ba4cfeafa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ba4cfeafa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d1273d66e1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d1273d66e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d1273d66e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d1273d66e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d77026cad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d77026cad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d77026cad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d77026cad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d77026cad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d77026cad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cc5b77968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cc5b77968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cc5b77968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cc5b77968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cc5b77968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cc5b77968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cc5b77968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cc5b77968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cc5b77968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cc5b77968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cdcb2d36d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cdcb2d36d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cdcb2d36d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cdcb2d36d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 name="Google Shape;12;p2"/>
          <p:cNvCxnSpPr/>
          <p:nvPr/>
        </p:nvCxnSpPr>
        <p:spPr>
          <a:xfrm>
            <a:off x="733219" y="2235351"/>
            <a:ext cx="385200" cy="0"/>
          </a:xfrm>
          <a:prstGeom prst="straightConnector1">
            <a:avLst/>
          </a:prstGeom>
          <a:noFill/>
          <a:ln cap="flat" cmpd="sng" w="28575">
            <a:solidFill>
              <a:schemeClr val="dk1"/>
            </a:solidFill>
            <a:prstDash val="solid"/>
            <a:round/>
            <a:headEnd len="sm" w="sm" type="none"/>
            <a:tailEnd len="sm" w="sm" type="none"/>
          </a:ln>
        </p:spPr>
      </p:cxnSp>
      <p:sp>
        <p:nvSpPr>
          <p:cNvPr id="13" name="Google Shape;13;p2"/>
          <p:cNvSpPr txBox="1"/>
          <p:nvPr>
            <p:ph type="ctrTitle"/>
          </p:nvPr>
        </p:nvSpPr>
        <p:spPr>
          <a:xfrm>
            <a:off x="630600" y="136800"/>
            <a:ext cx="7893000" cy="1853700"/>
          </a:xfrm>
          <a:prstGeom prst="rect">
            <a:avLst/>
          </a:prstGeom>
        </p:spPr>
        <p:txBody>
          <a:bodyPr anchorCtr="0" anchor="b" bIns="91425" lIns="91425" spcFirstLastPara="1" rIns="91425" wrap="square" tIns="91425">
            <a:noAutofit/>
          </a:bodyPr>
          <a:lstStyle>
            <a:lvl1pPr lvl="0">
              <a:spcBef>
                <a:spcPts val="1000"/>
              </a:spcBef>
              <a:spcAft>
                <a:spcPts val="0"/>
              </a:spcAft>
              <a:buSzPts val="4800"/>
              <a:buNone/>
              <a:defRPr sz="4800"/>
            </a:lvl1pPr>
            <a:lvl2pPr lvl="1">
              <a:spcBef>
                <a:spcPts val="1000"/>
              </a:spcBef>
              <a:spcAft>
                <a:spcPts val="0"/>
              </a:spcAft>
              <a:buSzPts val="4800"/>
              <a:buNone/>
              <a:defRPr sz="4800"/>
            </a:lvl2pPr>
            <a:lvl3pPr lvl="2">
              <a:spcBef>
                <a:spcPts val="1000"/>
              </a:spcBef>
              <a:spcAft>
                <a:spcPts val="0"/>
              </a:spcAft>
              <a:buSzPts val="4800"/>
              <a:buNone/>
              <a:defRPr sz="4800"/>
            </a:lvl3pPr>
            <a:lvl4pPr lvl="3">
              <a:spcBef>
                <a:spcPts val="1000"/>
              </a:spcBef>
              <a:spcAft>
                <a:spcPts val="0"/>
              </a:spcAft>
              <a:buSzPts val="4800"/>
              <a:buNone/>
              <a:defRPr sz="4800"/>
            </a:lvl4pPr>
            <a:lvl5pPr lvl="4">
              <a:spcBef>
                <a:spcPts val="1000"/>
              </a:spcBef>
              <a:spcAft>
                <a:spcPts val="0"/>
              </a:spcAft>
              <a:buSzPts val="4800"/>
              <a:buNone/>
              <a:defRPr sz="4800"/>
            </a:lvl5pPr>
            <a:lvl6pPr lvl="5">
              <a:spcBef>
                <a:spcPts val="1000"/>
              </a:spcBef>
              <a:spcAft>
                <a:spcPts val="0"/>
              </a:spcAft>
              <a:buSzPts val="4800"/>
              <a:buNone/>
              <a:defRPr sz="4800"/>
            </a:lvl6pPr>
            <a:lvl7pPr lvl="6">
              <a:spcBef>
                <a:spcPts val="1000"/>
              </a:spcBef>
              <a:spcAft>
                <a:spcPts val="0"/>
              </a:spcAft>
              <a:buSzPts val="4800"/>
              <a:buNone/>
              <a:defRPr sz="4800"/>
            </a:lvl7pPr>
            <a:lvl8pPr lvl="7">
              <a:spcBef>
                <a:spcPts val="1000"/>
              </a:spcBef>
              <a:spcAft>
                <a:spcPts val="0"/>
              </a:spcAft>
              <a:buSzPts val="4800"/>
              <a:buNone/>
              <a:defRPr sz="4800"/>
            </a:lvl8pPr>
            <a:lvl9pPr lvl="8">
              <a:spcBef>
                <a:spcPts val="1000"/>
              </a:spcBef>
              <a:spcAft>
                <a:spcPts val="0"/>
              </a:spcAft>
              <a:buSzPts val="4800"/>
              <a:buNone/>
              <a:defRPr sz="4800"/>
            </a:lvl9pPr>
          </a:lstStyle>
          <a:p/>
        </p:txBody>
      </p:sp>
      <p:sp>
        <p:nvSpPr>
          <p:cNvPr id="14" name="Google Shape;14;p2"/>
          <p:cNvSpPr txBox="1"/>
          <p:nvPr>
            <p:ph idx="1" type="subTitle"/>
          </p:nvPr>
        </p:nvSpPr>
        <p:spPr>
          <a:xfrm>
            <a:off x="630600" y="3228375"/>
            <a:ext cx="7893000" cy="1274100"/>
          </a:xfrm>
          <a:prstGeom prst="rect">
            <a:avLst/>
          </a:prstGeom>
        </p:spPr>
        <p:txBody>
          <a:bodyPr anchorCtr="0" anchor="b" bIns="91425" lIns="91425" spcFirstLastPara="1" rIns="91425" wrap="square" tIns="91425">
            <a:noAutofit/>
          </a:bodyPr>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1000"/>
              </a:spcBef>
              <a:spcAft>
                <a:spcPts val="0"/>
              </a:spcAft>
              <a:buClr>
                <a:schemeClr val="accent6"/>
              </a:buClr>
              <a:buSzPts val="2400"/>
              <a:buNone/>
              <a:defRPr sz="2400">
                <a:solidFill>
                  <a:schemeClr val="accent6"/>
                </a:solidFill>
              </a:defRPr>
            </a:lvl2pPr>
            <a:lvl3pPr lvl="2">
              <a:lnSpc>
                <a:spcPct val="100000"/>
              </a:lnSpc>
              <a:spcBef>
                <a:spcPts val="1000"/>
              </a:spcBef>
              <a:spcAft>
                <a:spcPts val="0"/>
              </a:spcAft>
              <a:buClr>
                <a:schemeClr val="accent6"/>
              </a:buClr>
              <a:buSzPts val="2400"/>
              <a:buNone/>
              <a:defRPr sz="2400">
                <a:solidFill>
                  <a:schemeClr val="accent6"/>
                </a:solidFill>
              </a:defRPr>
            </a:lvl3pPr>
            <a:lvl4pPr lvl="3">
              <a:lnSpc>
                <a:spcPct val="100000"/>
              </a:lnSpc>
              <a:spcBef>
                <a:spcPts val="1000"/>
              </a:spcBef>
              <a:spcAft>
                <a:spcPts val="0"/>
              </a:spcAft>
              <a:buClr>
                <a:schemeClr val="accent6"/>
              </a:buClr>
              <a:buSzPts val="2400"/>
              <a:buNone/>
              <a:defRPr sz="2400">
                <a:solidFill>
                  <a:schemeClr val="accent6"/>
                </a:solidFill>
              </a:defRPr>
            </a:lvl4pPr>
            <a:lvl5pPr lvl="4">
              <a:lnSpc>
                <a:spcPct val="100000"/>
              </a:lnSpc>
              <a:spcBef>
                <a:spcPts val="1000"/>
              </a:spcBef>
              <a:spcAft>
                <a:spcPts val="0"/>
              </a:spcAft>
              <a:buClr>
                <a:schemeClr val="accent6"/>
              </a:buClr>
              <a:buSzPts val="2400"/>
              <a:buNone/>
              <a:defRPr sz="2400">
                <a:solidFill>
                  <a:schemeClr val="accent6"/>
                </a:solidFill>
              </a:defRPr>
            </a:lvl5pPr>
            <a:lvl6pPr lvl="5">
              <a:lnSpc>
                <a:spcPct val="100000"/>
              </a:lnSpc>
              <a:spcBef>
                <a:spcPts val="1000"/>
              </a:spcBef>
              <a:spcAft>
                <a:spcPts val="0"/>
              </a:spcAft>
              <a:buClr>
                <a:schemeClr val="accent6"/>
              </a:buClr>
              <a:buSzPts val="2400"/>
              <a:buNone/>
              <a:defRPr sz="2400">
                <a:solidFill>
                  <a:schemeClr val="accent6"/>
                </a:solidFill>
              </a:defRPr>
            </a:lvl6pPr>
            <a:lvl7pPr lvl="6">
              <a:lnSpc>
                <a:spcPct val="100000"/>
              </a:lnSpc>
              <a:spcBef>
                <a:spcPts val="1000"/>
              </a:spcBef>
              <a:spcAft>
                <a:spcPts val="0"/>
              </a:spcAft>
              <a:buClr>
                <a:schemeClr val="accent6"/>
              </a:buClr>
              <a:buSzPts val="2400"/>
              <a:buNone/>
              <a:defRPr sz="2400">
                <a:solidFill>
                  <a:schemeClr val="accent6"/>
                </a:solidFill>
              </a:defRPr>
            </a:lvl7pPr>
            <a:lvl8pPr lvl="7">
              <a:lnSpc>
                <a:spcPct val="100000"/>
              </a:lnSpc>
              <a:spcBef>
                <a:spcPts val="1000"/>
              </a:spcBef>
              <a:spcAft>
                <a:spcPts val="0"/>
              </a:spcAft>
              <a:buClr>
                <a:schemeClr val="accent6"/>
              </a:buClr>
              <a:buSzPts val="2400"/>
              <a:buNone/>
              <a:defRPr sz="2400">
                <a:solidFill>
                  <a:schemeClr val="accent6"/>
                </a:solidFill>
              </a:defRPr>
            </a:lvl8pPr>
            <a:lvl9pPr lvl="8">
              <a:lnSpc>
                <a:spcPct val="100000"/>
              </a:lnSpc>
              <a:spcBef>
                <a:spcPts val="1000"/>
              </a:spcBef>
              <a:spcAft>
                <a:spcPts val="0"/>
              </a:spcAft>
              <a:buClr>
                <a:schemeClr val="accent6"/>
              </a:buClr>
              <a:buSzPts val="2400"/>
              <a:buNone/>
              <a:defRPr sz="2400">
                <a:solidFill>
                  <a:schemeClr val="accent6"/>
                </a:solidFill>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11"/>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ph hasCustomPrompt="1" type="title"/>
          </p:nvPr>
        </p:nvSpPr>
        <p:spPr>
          <a:xfrm>
            <a:off x="586725" y="1353788"/>
            <a:ext cx="79707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6"/>
              </a:buClr>
              <a:buSzPts val="10800"/>
              <a:buNone/>
              <a:defRPr sz="10800">
                <a:solidFill>
                  <a:schemeClr val="accent6"/>
                </a:solidFill>
              </a:defRPr>
            </a:lvl1pPr>
            <a:lvl2pPr lvl="1" algn="ctr">
              <a:spcBef>
                <a:spcPts val="0"/>
              </a:spcBef>
              <a:spcAft>
                <a:spcPts val="0"/>
              </a:spcAft>
              <a:buClr>
                <a:schemeClr val="accent6"/>
              </a:buClr>
              <a:buSzPts val="10800"/>
              <a:buNone/>
              <a:defRPr sz="10800">
                <a:solidFill>
                  <a:schemeClr val="accent6"/>
                </a:solidFill>
              </a:defRPr>
            </a:lvl2pPr>
            <a:lvl3pPr lvl="2" algn="ctr">
              <a:spcBef>
                <a:spcPts val="0"/>
              </a:spcBef>
              <a:spcAft>
                <a:spcPts val="0"/>
              </a:spcAft>
              <a:buClr>
                <a:schemeClr val="accent6"/>
              </a:buClr>
              <a:buSzPts val="10800"/>
              <a:buNone/>
              <a:defRPr sz="10800">
                <a:solidFill>
                  <a:schemeClr val="accent6"/>
                </a:solidFill>
              </a:defRPr>
            </a:lvl3pPr>
            <a:lvl4pPr lvl="3" algn="ctr">
              <a:spcBef>
                <a:spcPts val="0"/>
              </a:spcBef>
              <a:spcAft>
                <a:spcPts val="0"/>
              </a:spcAft>
              <a:buClr>
                <a:schemeClr val="accent6"/>
              </a:buClr>
              <a:buSzPts val="10800"/>
              <a:buNone/>
              <a:defRPr sz="10800">
                <a:solidFill>
                  <a:schemeClr val="accent6"/>
                </a:solidFill>
              </a:defRPr>
            </a:lvl4pPr>
            <a:lvl5pPr lvl="4" algn="ctr">
              <a:spcBef>
                <a:spcPts val="0"/>
              </a:spcBef>
              <a:spcAft>
                <a:spcPts val="0"/>
              </a:spcAft>
              <a:buClr>
                <a:schemeClr val="accent6"/>
              </a:buClr>
              <a:buSzPts val="10800"/>
              <a:buNone/>
              <a:defRPr sz="10800">
                <a:solidFill>
                  <a:schemeClr val="accent6"/>
                </a:solidFill>
              </a:defRPr>
            </a:lvl5pPr>
            <a:lvl6pPr lvl="5" algn="ctr">
              <a:spcBef>
                <a:spcPts val="0"/>
              </a:spcBef>
              <a:spcAft>
                <a:spcPts val="0"/>
              </a:spcAft>
              <a:buClr>
                <a:schemeClr val="accent6"/>
              </a:buClr>
              <a:buSzPts val="10800"/>
              <a:buNone/>
              <a:defRPr sz="10800">
                <a:solidFill>
                  <a:schemeClr val="accent6"/>
                </a:solidFill>
              </a:defRPr>
            </a:lvl6pPr>
            <a:lvl7pPr lvl="6" algn="ctr">
              <a:spcBef>
                <a:spcPts val="0"/>
              </a:spcBef>
              <a:spcAft>
                <a:spcPts val="0"/>
              </a:spcAft>
              <a:buClr>
                <a:schemeClr val="accent6"/>
              </a:buClr>
              <a:buSzPts val="10800"/>
              <a:buNone/>
              <a:defRPr sz="10800">
                <a:solidFill>
                  <a:schemeClr val="accent6"/>
                </a:solidFill>
              </a:defRPr>
            </a:lvl7pPr>
            <a:lvl8pPr lvl="7" algn="ctr">
              <a:spcBef>
                <a:spcPts val="0"/>
              </a:spcBef>
              <a:spcAft>
                <a:spcPts val="0"/>
              </a:spcAft>
              <a:buClr>
                <a:schemeClr val="accent6"/>
              </a:buClr>
              <a:buSzPts val="10800"/>
              <a:buNone/>
              <a:defRPr sz="10800">
                <a:solidFill>
                  <a:schemeClr val="accent6"/>
                </a:solidFill>
              </a:defRPr>
            </a:lvl8pPr>
            <a:lvl9pPr lvl="8" algn="ctr">
              <a:spcBef>
                <a:spcPts val="0"/>
              </a:spcBef>
              <a:spcAft>
                <a:spcPts val="0"/>
              </a:spcAft>
              <a:buClr>
                <a:schemeClr val="accent6"/>
              </a:buClr>
              <a:buSzPts val="10800"/>
              <a:buNone/>
              <a:defRPr sz="10800">
                <a:solidFill>
                  <a:schemeClr val="accent6"/>
                </a:solidFill>
              </a:defRPr>
            </a:lvl9pPr>
          </a:lstStyle>
          <a:p>
            <a:r>
              <a:t>xx%</a:t>
            </a:r>
          </a:p>
        </p:txBody>
      </p:sp>
      <p:sp>
        <p:nvSpPr>
          <p:cNvPr id="60" name="Google Shape;60;p11"/>
          <p:cNvSpPr txBox="1"/>
          <p:nvPr>
            <p:ph idx="1" type="body"/>
          </p:nvPr>
        </p:nvSpPr>
        <p:spPr>
          <a:xfrm>
            <a:off x="586725" y="2968388"/>
            <a:ext cx="79707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1" name="Google Shape;61;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type="title"/>
          </p:nvPr>
        </p:nvSpPr>
        <p:spPr>
          <a:xfrm>
            <a:off x="509550" y="1921350"/>
            <a:ext cx="8124900" cy="130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125" y="5045700"/>
            <a:ext cx="9144000" cy="97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 name="Google Shape;23;p4"/>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4" name="Google Shape;24;p4"/>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4"/>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cxnSp>
        <p:nvCxnSpPr>
          <p:cNvPr id="28" name="Google Shape;28;p5"/>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9" name="Google Shape;29;p5"/>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5"/>
          <p:cNvSpPr txBox="1"/>
          <p:nvPr>
            <p:ph idx="1" type="body"/>
          </p:nvPr>
        </p:nvSpPr>
        <p:spPr>
          <a:xfrm>
            <a:off x="311700" y="1417950"/>
            <a:ext cx="3999900" cy="3150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5"/>
          <p:cNvSpPr txBox="1"/>
          <p:nvPr>
            <p:ph idx="2" type="body"/>
          </p:nvPr>
        </p:nvSpPr>
        <p:spPr>
          <a:xfrm>
            <a:off x="4832400" y="1417950"/>
            <a:ext cx="3999900" cy="3150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cxnSp>
        <p:nvCxnSpPr>
          <p:cNvPr id="37" name="Google Shape;37;p7"/>
          <p:cNvCxnSpPr/>
          <p:nvPr/>
        </p:nvCxnSpPr>
        <p:spPr>
          <a:xfrm>
            <a:off x="411044" y="1417772"/>
            <a:ext cx="385200" cy="0"/>
          </a:xfrm>
          <a:prstGeom prst="straightConnector1">
            <a:avLst/>
          </a:prstGeom>
          <a:noFill/>
          <a:ln cap="flat" cmpd="sng" w="28575">
            <a:solidFill>
              <a:schemeClr val="dk1"/>
            </a:solidFill>
            <a:prstDash val="solid"/>
            <a:round/>
            <a:headEnd len="sm" w="sm" type="none"/>
            <a:tailEnd len="sm" w="sm" type="none"/>
          </a:ln>
        </p:spPr>
      </p:cxnSp>
      <p:sp>
        <p:nvSpPr>
          <p:cNvPr id="38" name="Google Shape;38;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 name="Google Shape;39;p7"/>
          <p:cNvSpPr txBox="1"/>
          <p:nvPr>
            <p:ph idx="1" type="body"/>
          </p:nvPr>
        </p:nvSpPr>
        <p:spPr>
          <a:xfrm>
            <a:off x="311700" y="1640350"/>
            <a:ext cx="2808000" cy="2928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8"/>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 name="Google Shape;4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9" name="Google Shape;49;p9"/>
          <p:cNvSpPr txBox="1"/>
          <p:nvPr>
            <p:ph type="title"/>
          </p:nvPr>
        </p:nvSpPr>
        <p:spPr>
          <a:xfrm>
            <a:off x="265500" y="1084625"/>
            <a:ext cx="4045200" cy="17070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9"/>
          <p:cNvSpPr txBox="1"/>
          <p:nvPr>
            <p:ph idx="1" type="subTitle"/>
          </p:nvPr>
        </p:nvSpPr>
        <p:spPr>
          <a:xfrm>
            <a:off x="265500" y="2845200"/>
            <a:ext cx="4045200" cy="1421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p:txBody>
      </p:sp>
      <p:sp>
        <p:nvSpPr>
          <p:cNvPr id="51" name="Google Shape;5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lue-gold">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417800"/>
            <a:ext cx="8520600" cy="3150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Lato"/>
                <a:ea typeface="Lato"/>
                <a:cs typeface="Lato"/>
                <a:sym typeface="Lato"/>
              </a:defRPr>
            </a:lvl1pPr>
            <a:lvl2pPr lvl="1" algn="r">
              <a:buNone/>
              <a:defRPr sz="1000">
                <a:solidFill>
                  <a:schemeClr val="dk1"/>
                </a:solidFill>
                <a:latin typeface="Lato"/>
                <a:ea typeface="Lato"/>
                <a:cs typeface="Lato"/>
                <a:sym typeface="Lato"/>
              </a:defRPr>
            </a:lvl2pPr>
            <a:lvl3pPr lvl="2" algn="r">
              <a:buNone/>
              <a:defRPr sz="1000">
                <a:solidFill>
                  <a:schemeClr val="dk1"/>
                </a:solidFill>
                <a:latin typeface="Lato"/>
                <a:ea typeface="Lato"/>
                <a:cs typeface="Lato"/>
                <a:sym typeface="Lato"/>
              </a:defRPr>
            </a:lvl3pPr>
            <a:lvl4pPr lvl="3" algn="r">
              <a:buNone/>
              <a:defRPr sz="1000">
                <a:solidFill>
                  <a:schemeClr val="dk1"/>
                </a:solidFill>
                <a:latin typeface="Lato"/>
                <a:ea typeface="Lato"/>
                <a:cs typeface="Lato"/>
                <a:sym typeface="Lato"/>
              </a:defRPr>
            </a:lvl4pPr>
            <a:lvl5pPr lvl="4" algn="r">
              <a:buNone/>
              <a:defRPr sz="1000">
                <a:solidFill>
                  <a:schemeClr val="dk1"/>
                </a:solidFill>
                <a:latin typeface="Lato"/>
                <a:ea typeface="Lato"/>
                <a:cs typeface="Lato"/>
                <a:sym typeface="Lato"/>
              </a:defRPr>
            </a:lvl5pPr>
            <a:lvl6pPr lvl="5" algn="r">
              <a:buNone/>
              <a:defRPr sz="1000">
                <a:solidFill>
                  <a:schemeClr val="dk1"/>
                </a:solidFill>
                <a:latin typeface="Lato"/>
                <a:ea typeface="Lato"/>
                <a:cs typeface="Lato"/>
                <a:sym typeface="Lato"/>
              </a:defRPr>
            </a:lvl6pPr>
            <a:lvl7pPr lvl="6" algn="r">
              <a:buNone/>
              <a:defRPr sz="1000">
                <a:solidFill>
                  <a:schemeClr val="dk1"/>
                </a:solidFill>
                <a:latin typeface="Lato"/>
                <a:ea typeface="Lato"/>
                <a:cs typeface="Lato"/>
                <a:sym typeface="Lato"/>
              </a:defRPr>
            </a:lvl7pPr>
            <a:lvl8pPr lvl="7" algn="r">
              <a:buNone/>
              <a:defRPr sz="1000">
                <a:solidFill>
                  <a:schemeClr val="dk1"/>
                </a:solidFill>
                <a:latin typeface="Lato"/>
                <a:ea typeface="Lato"/>
                <a:cs typeface="Lato"/>
                <a:sym typeface="Lato"/>
              </a:defRPr>
            </a:lvl8pPr>
            <a:lvl9pPr lvl="8" algn="r">
              <a:buNone/>
              <a:defRPr sz="10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hyperlink" Target="https://es.wikipedia.org/wiki/Emulsi%C3%B3n" TargetMode="External"/><Relationship Id="rId4" Type="http://schemas.openxmlformats.org/officeDocument/2006/relationships/hyperlink" Target="https://es.wikipedia.org/wiki/Aditivo_alimentario" TargetMode="External"/><Relationship Id="rId5" Type="http://schemas.openxmlformats.org/officeDocument/2006/relationships/hyperlink" Target="https://es.wikipedia.org/wiki/Emulsi%C3%B3n" TargetMode="External"/><Relationship Id="rId6"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www.directoalpaladar.com/ingredientes-y-alimentos/que-es-el-umami-el-quinto-sabor" TargetMode="Externa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microecologia.es/migrana/" TargetMode="External"/><Relationship Id="rId4" Type="http://schemas.openxmlformats.org/officeDocument/2006/relationships/hyperlink" Target="https://microecologia.es/dermatiti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hyperlink" Target="http://www.youtube.com/watch?v=SdGtg7LAXak" TargetMode="Externa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cxnSp>
        <p:nvCxnSpPr>
          <p:cNvPr id="68" name="Google Shape;68;p13"/>
          <p:cNvCxnSpPr/>
          <p:nvPr/>
        </p:nvCxnSpPr>
        <p:spPr>
          <a:xfrm>
            <a:off x="593140" y="603530"/>
            <a:ext cx="8023500" cy="0"/>
          </a:xfrm>
          <a:prstGeom prst="straightConnector1">
            <a:avLst/>
          </a:prstGeom>
          <a:noFill/>
          <a:ln cap="flat" cmpd="sng" w="9525">
            <a:solidFill>
              <a:srgbClr val="FFFFFF"/>
            </a:solidFill>
            <a:prstDash val="solid"/>
            <a:round/>
            <a:headEnd len="sm" w="sm" type="none"/>
            <a:tailEnd len="sm" w="sm" type="none"/>
          </a:ln>
        </p:spPr>
      </p:cxnSp>
      <p:sp>
        <p:nvSpPr>
          <p:cNvPr id="69" name="Google Shape;69;p13"/>
          <p:cNvSpPr txBox="1"/>
          <p:nvPr>
            <p:ph idx="4294967295" type="ctrTitle"/>
          </p:nvPr>
        </p:nvSpPr>
        <p:spPr>
          <a:xfrm>
            <a:off x="540725" y="700925"/>
            <a:ext cx="2359200" cy="200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4100">
                <a:solidFill>
                  <a:srgbClr val="FFFFFF"/>
                </a:solidFill>
                <a:latin typeface="Oswald"/>
                <a:ea typeface="Oswald"/>
                <a:cs typeface="Oswald"/>
                <a:sym typeface="Oswald"/>
              </a:rPr>
              <a:t>Aditivos</a:t>
            </a:r>
            <a:endParaRPr sz="4100">
              <a:solidFill>
                <a:srgbClr val="FFFFFF"/>
              </a:solidFill>
              <a:latin typeface="Oswald"/>
              <a:ea typeface="Oswald"/>
              <a:cs typeface="Oswald"/>
              <a:sym typeface="Oswald"/>
            </a:endParaRPr>
          </a:p>
          <a:p>
            <a:pPr indent="0" lvl="0" marL="0" rtl="0" algn="l">
              <a:spcBef>
                <a:spcPts val="0"/>
              </a:spcBef>
              <a:spcAft>
                <a:spcPts val="0"/>
              </a:spcAft>
              <a:buNone/>
            </a:pPr>
            <a:r>
              <a:rPr lang="es" sz="3300">
                <a:solidFill>
                  <a:srgbClr val="FFFFFF"/>
                </a:solidFill>
                <a:latin typeface="Oswald"/>
                <a:ea typeface="Oswald"/>
                <a:cs typeface="Oswald"/>
                <a:sym typeface="Oswald"/>
              </a:rPr>
              <a:t>Alimenticios</a:t>
            </a:r>
            <a:endParaRPr sz="3300">
              <a:solidFill>
                <a:srgbClr val="FFFFFF"/>
              </a:solidFill>
              <a:latin typeface="Oswald"/>
              <a:ea typeface="Oswald"/>
              <a:cs typeface="Oswald"/>
              <a:sym typeface="Oswald"/>
            </a:endParaRPr>
          </a:p>
        </p:txBody>
      </p:sp>
      <p:pic>
        <p:nvPicPr>
          <p:cNvPr id="70" name="Google Shape;70;p13"/>
          <p:cNvPicPr preferRelativeResize="0"/>
          <p:nvPr/>
        </p:nvPicPr>
        <p:blipFill>
          <a:blip r:embed="rId3">
            <a:alphaModFix/>
          </a:blip>
          <a:stretch>
            <a:fillRect/>
          </a:stretch>
        </p:blipFill>
        <p:spPr>
          <a:xfrm rot="261900">
            <a:off x="5247879" y="948572"/>
            <a:ext cx="3063519" cy="3506631"/>
          </a:xfrm>
          <a:prstGeom prst="rect">
            <a:avLst/>
          </a:prstGeom>
          <a:noFill/>
          <a:ln>
            <a:noFill/>
          </a:ln>
          <a:effectLst>
            <a:outerShdw blurRad="228600" rotWithShape="0" algn="tl" dir="5400000" dist="50800">
              <a:srgbClr val="000000">
                <a:alpha val="54900"/>
              </a:srgbClr>
            </a:outerShdw>
          </a:effectLst>
        </p:spPr>
      </p:pic>
      <p:pic>
        <p:nvPicPr>
          <p:cNvPr id="71" name="Google Shape;71;p13"/>
          <p:cNvPicPr preferRelativeResize="0"/>
          <p:nvPr/>
        </p:nvPicPr>
        <p:blipFill>
          <a:blip r:embed="rId4">
            <a:alphaModFix/>
          </a:blip>
          <a:stretch>
            <a:fillRect/>
          </a:stretch>
        </p:blipFill>
        <p:spPr>
          <a:xfrm>
            <a:off x="1537225" y="2108800"/>
            <a:ext cx="3077100" cy="2742853"/>
          </a:xfrm>
          <a:prstGeom prst="rect">
            <a:avLst/>
          </a:prstGeom>
          <a:noFill/>
          <a:ln>
            <a:noFill/>
          </a:ln>
          <a:effectLst>
            <a:outerShdw blurRad="228600" rotWithShape="0" algn="tl" dir="5400000" dist="50800">
              <a:srgbClr val="000000">
                <a:alpha val="549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2"/>
          <p:cNvSpPr txBox="1"/>
          <p:nvPr>
            <p:ph type="title"/>
          </p:nvPr>
        </p:nvSpPr>
        <p:spPr>
          <a:xfrm>
            <a:off x="311700" y="555600"/>
            <a:ext cx="45888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3200"/>
              <a:t>Categorías de Aditivos</a:t>
            </a:r>
            <a:endParaRPr sz="3200"/>
          </a:p>
        </p:txBody>
      </p:sp>
      <p:sp>
        <p:nvSpPr>
          <p:cNvPr id="129" name="Google Shape;129;p22"/>
          <p:cNvSpPr txBox="1"/>
          <p:nvPr>
            <p:ph idx="1" type="body"/>
          </p:nvPr>
        </p:nvSpPr>
        <p:spPr>
          <a:xfrm>
            <a:off x="311700" y="1388275"/>
            <a:ext cx="3901800" cy="3132300"/>
          </a:xfrm>
          <a:prstGeom prst="rect">
            <a:avLst/>
          </a:prstGeom>
        </p:spPr>
        <p:txBody>
          <a:bodyPr anchorCtr="0" anchor="t" bIns="91425" lIns="91425" spcFirstLastPara="1" rIns="91425" wrap="square" tIns="91425">
            <a:noAutofit/>
          </a:bodyPr>
          <a:lstStyle/>
          <a:p>
            <a:pPr indent="457200" lvl="0" marL="179999" rtl="0" algn="l">
              <a:lnSpc>
                <a:spcPct val="200000"/>
              </a:lnSpc>
              <a:spcBef>
                <a:spcPts val="0"/>
              </a:spcBef>
              <a:spcAft>
                <a:spcPts val="0"/>
              </a:spcAft>
              <a:buNone/>
            </a:pPr>
            <a:r>
              <a:rPr lang="es">
                <a:solidFill>
                  <a:srgbClr val="FFFFFF"/>
                </a:solidFill>
                <a:latin typeface="Oswald"/>
                <a:ea typeface="Oswald"/>
                <a:cs typeface="Oswald"/>
                <a:sym typeface="Oswald"/>
              </a:rPr>
              <a:t>Existen categorías de aditivos por su uso en la industria alimentaria, entre ellas tenemos:                                  </a:t>
            </a:r>
            <a:endParaRPr>
              <a:solidFill>
                <a:srgbClr val="FFFFFF"/>
              </a:solidFill>
              <a:latin typeface="Oswald"/>
              <a:ea typeface="Oswald"/>
              <a:cs typeface="Oswald"/>
              <a:sym typeface="Oswald"/>
            </a:endParaRPr>
          </a:p>
          <a:p>
            <a:pPr indent="457200" lvl="0" marL="179999" rtl="0" algn="l">
              <a:lnSpc>
                <a:spcPct val="200000"/>
              </a:lnSpc>
              <a:spcBef>
                <a:spcPts val="0"/>
              </a:spcBef>
              <a:spcAft>
                <a:spcPts val="0"/>
              </a:spcAft>
              <a:buNone/>
            </a:pPr>
            <a:r>
              <a:rPr lang="es">
                <a:solidFill>
                  <a:srgbClr val="FFFFFF"/>
                </a:solidFill>
                <a:latin typeface="Oswald"/>
                <a:ea typeface="Oswald"/>
                <a:cs typeface="Oswald"/>
                <a:sym typeface="Oswald"/>
              </a:rPr>
              <a:t>- Aromatizantes</a:t>
            </a:r>
            <a:endParaRPr>
              <a:solidFill>
                <a:srgbClr val="FFFFFF"/>
              </a:solidFill>
              <a:latin typeface="Oswald"/>
              <a:ea typeface="Oswald"/>
              <a:cs typeface="Oswald"/>
              <a:sym typeface="Oswald"/>
            </a:endParaRPr>
          </a:p>
          <a:p>
            <a:pPr indent="457200" lvl="0" marL="179999" rtl="0" algn="l">
              <a:lnSpc>
                <a:spcPct val="200000"/>
              </a:lnSpc>
              <a:spcBef>
                <a:spcPts val="0"/>
              </a:spcBef>
              <a:spcAft>
                <a:spcPts val="0"/>
              </a:spcAft>
              <a:buNone/>
            </a:pPr>
            <a:r>
              <a:rPr lang="es">
                <a:solidFill>
                  <a:srgbClr val="FFFFFF"/>
                </a:solidFill>
                <a:latin typeface="Oswald"/>
                <a:ea typeface="Oswald"/>
                <a:cs typeface="Oswald"/>
                <a:sym typeface="Oswald"/>
              </a:rPr>
              <a:t>- Colorantes </a:t>
            </a:r>
            <a:endParaRPr>
              <a:solidFill>
                <a:srgbClr val="FFFFFF"/>
              </a:solidFill>
              <a:latin typeface="Oswald"/>
              <a:ea typeface="Oswald"/>
              <a:cs typeface="Oswald"/>
              <a:sym typeface="Oswald"/>
            </a:endParaRPr>
          </a:p>
          <a:p>
            <a:pPr indent="457200" lvl="0" marL="179999" rtl="0" algn="l">
              <a:lnSpc>
                <a:spcPct val="200000"/>
              </a:lnSpc>
              <a:spcBef>
                <a:spcPts val="0"/>
              </a:spcBef>
              <a:spcAft>
                <a:spcPts val="0"/>
              </a:spcAft>
              <a:buNone/>
            </a:pPr>
            <a:r>
              <a:rPr lang="es">
                <a:solidFill>
                  <a:srgbClr val="FFFFFF"/>
                </a:solidFill>
                <a:latin typeface="Oswald"/>
                <a:ea typeface="Oswald"/>
                <a:cs typeface="Oswald"/>
                <a:sym typeface="Oswald"/>
              </a:rPr>
              <a:t>- Conservantes</a:t>
            </a:r>
            <a:endParaRPr>
              <a:solidFill>
                <a:srgbClr val="FFFFFF"/>
              </a:solidFill>
              <a:latin typeface="Oswald"/>
              <a:ea typeface="Oswald"/>
              <a:cs typeface="Oswald"/>
              <a:sym typeface="Oswald"/>
            </a:endParaRPr>
          </a:p>
          <a:p>
            <a:pPr indent="457200" lvl="0" marL="179999" rtl="0" algn="l">
              <a:lnSpc>
                <a:spcPct val="200000"/>
              </a:lnSpc>
              <a:spcBef>
                <a:spcPts val="0"/>
              </a:spcBef>
              <a:spcAft>
                <a:spcPts val="0"/>
              </a:spcAft>
              <a:buNone/>
            </a:pPr>
            <a:r>
              <a:rPr lang="es">
                <a:solidFill>
                  <a:srgbClr val="FFFFFF"/>
                </a:solidFill>
                <a:latin typeface="Oswald"/>
                <a:ea typeface="Oswald"/>
                <a:cs typeface="Oswald"/>
                <a:sym typeface="Oswald"/>
              </a:rPr>
              <a:t>- Antioxidantes</a:t>
            </a:r>
            <a:endParaRPr>
              <a:solidFill>
                <a:srgbClr val="FFFFFF"/>
              </a:solidFill>
              <a:latin typeface="Oswald"/>
              <a:ea typeface="Oswald"/>
              <a:cs typeface="Oswald"/>
              <a:sym typeface="Oswald"/>
            </a:endParaRPr>
          </a:p>
          <a:p>
            <a:pPr indent="457200" lvl="0" marL="179999" rtl="0" algn="l">
              <a:lnSpc>
                <a:spcPct val="200000"/>
              </a:lnSpc>
              <a:spcBef>
                <a:spcPts val="0"/>
              </a:spcBef>
              <a:spcAft>
                <a:spcPts val="0"/>
              </a:spcAft>
              <a:buNone/>
            </a:pPr>
            <a:r>
              <a:rPr lang="es">
                <a:solidFill>
                  <a:srgbClr val="FFFFFF"/>
                </a:solidFill>
                <a:latin typeface="Oswald"/>
                <a:ea typeface="Oswald"/>
                <a:cs typeface="Oswald"/>
                <a:sym typeface="Oswald"/>
              </a:rPr>
              <a:t>- Acidulantes</a:t>
            </a:r>
            <a:endParaRPr>
              <a:solidFill>
                <a:srgbClr val="FFFFFF"/>
              </a:solidFill>
              <a:latin typeface="Oswald"/>
              <a:ea typeface="Oswald"/>
              <a:cs typeface="Oswald"/>
              <a:sym typeface="Oswald"/>
            </a:endParaRPr>
          </a:p>
          <a:p>
            <a:pPr indent="457200" lvl="0" marL="179999" rtl="0" algn="l">
              <a:lnSpc>
                <a:spcPct val="200000"/>
              </a:lnSpc>
              <a:spcBef>
                <a:spcPts val="0"/>
              </a:spcBef>
              <a:spcAft>
                <a:spcPts val="0"/>
              </a:spcAft>
              <a:buNone/>
            </a:pPr>
            <a:r>
              <a:rPr lang="es">
                <a:solidFill>
                  <a:srgbClr val="FFFFFF"/>
                </a:solidFill>
                <a:latin typeface="Oswald"/>
                <a:ea typeface="Oswald"/>
                <a:cs typeface="Oswald"/>
                <a:sym typeface="Oswald"/>
              </a:rPr>
              <a:t>- Edulcorantes</a:t>
            </a:r>
            <a:endParaRPr>
              <a:solidFill>
                <a:srgbClr val="FFFFFF"/>
              </a:solidFill>
              <a:latin typeface="Oswald"/>
              <a:ea typeface="Oswald"/>
              <a:cs typeface="Oswald"/>
              <a:sym typeface="Oswald"/>
            </a:endParaRPr>
          </a:p>
          <a:p>
            <a:pPr indent="457200" lvl="0" marL="179999" rtl="0" algn="l">
              <a:lnSpc>
                <a:spcPct val="200000"/>
              </a:lnSpc>
              <a:spcBef>
                <a:spcPts val="0"/>
              </a:spcBef>
              <a:spcAft>
                <a:spcPts val="0"/>
              </a:spcAft>
              <a:buNone/>
            </a:pPr>
            <a:r>
              <a:rPr lang="es">
                <a:solidFill>
                  <a:srgbClr val="FFFFFF"/>
                </a:solidFill>
                <a:latin typeface="Oswald"/>
                <a:ea typeface="Oswald"/>
                <a:cs typeface="Oswald"/>
                <a:sym typeface="Oswald"/>
              </a:rPr>
              <a:t>- Saborizantes</a:t>
            </a:r>
            <a:endParaRPr>
              <a:solidFill>
                <a:srgbClr val="FFFFFF"/>
              </a:solidFill>
              <a:latin typeface="Oswald"/>
              <a:ea typeface="Oswald"/>
              <a:cs typeface="Oswald"/>
              <a:sym typeface="Oswald"/>
            </a:endParaRPr>
          </a:p>
          <a:p>
            <a:pPr indent="457200" lvl="0" marL="179999" rtl="0" algn="l">
              <a:lnSpc>
                <a:spcPct val="200000"/>
              </a:lnSpc>
              <a:spcBef>
                <a:spcPts val="0"/>
              </a:spcBef>
              <a:spcAft>
                <a:spcPts val="0"/>
              </a:spcAft>
              <a:buNone/>
            </a:pPr>
            <a:r>
              <a:rPr lang="es">
                <a:solidFill>
                  <a:srgbClr val="FFFFFF"/>
                </a:solidFill>
                <a:latin typeface="Oswald"/>
                <a:ea typeface="Oswald"/>
                <a:cs typeface="Oswald"/>
                <a:sym typeface="Oswald"/>
              </a:rPr>
              <a:t>- Emulsionantes</a:t>
            </a:r>
            <a:endParaRPr>
              <a:solidFill>
                <a:srgbClr val="FFFFFF"/>
              </a:solidFill>
              <a:latin typeface="Oswald"/>
              <a:ea typeface="Oswald"/>
              <a:cs typeface="Oswald"/>
              <a:sym typeface="Oswald"/>
            </a:endParaRPr>
          </a:p>
          <a:p>
            <a:pPr indent="0" lvl="0" marL="0" rtl="0" algn="l">
              <a:spcBef>
                <a:spcPts val="0"/>
              </a:spcBef>
              <a:spcAft>
                <a:spcPts val="1600"/>
              </a:spcAft>
              <a:buNone/>
            </a:pPr>
            <a:r>
              <a:t/>
            </a:r>
            <a:endParaRPr/>
          </a:p>
        </p:txBody>
      </p:sp>
      <p:pic>
        <p:nvPicPr>
          <p:cNvPr id="130" name="Google Shape;130;p22"/>
          <p:cNvPicPr preferRelativeResize="0"/>
          <p:nvPr/>
        </p:nvPicPr>
        <p:blipFill>
          <a:blip r:embed="rId3">
            <a:alphaModFix/>
          </a:blip>
          <a:stretch>
            <a:fillRect/>
          </a:stretch>
        </p:blipFill>
        <p:spPr>
          <a:xfrm>
            <a:off x="4572000" y="1789925"/>
            <a:ext cx="3901800" cy="302713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3000"/>
              <a:t>Aromatizantes</a:t>
            </a:r>
            <a:endParaRPr sz="3500"/>
          </a:p>
        </p:txBody>
      </p:sp>
      <p:sp>
        <p:nvSpPr>
          <p:cNvPr id="136" name="Google Shape;136;p23"/>
          <p:cNvSpPr txBox="1"/>
          <p:nvPr>
            <p:ph idx="1" type="body"/>
          </p:nvPr>
        </p:nvSpPr>
        <p:spPr>
          <a:xfrm>
            <a:off x="311700" y="1522350"/>
            <a:ext cx="3783600" cy="2928900"/>
          </a:xfrm>
          <a:prstGeom prst="rect">
            <a:avLst/>
          </a:prstGeom>
        </p:spPr>
        <p:txBody>
          <a:bodyPr anchorCtr="0" anchor="t" bIns="91425" lIns="91425" spcFirstLastPara="1" rIns="91425" wrap="square" tIns="91425">
            <a:noAutofit/>
          </a:bodyPr>
          <a:lstStyle/>
          <a:p>
            <a:pPr indent="0" lvl="0" marL="179999" rtl="0" algn="l">
              <a:lnSpc>
                <a:spcPct val="200000"/>
              </a:lnSpc>
              <a:spcBef>
                <a:spcPts val="0"/>
              </a:spcBef>
              <a:spcAft>
                <a:spcPts val="0"/>
              </a:spcAft>
              <a:buNone/>
            </a:pPr>
            <a:r>
              <a:rPr lang="es" sz="1400">
                <a:solidFill>
                  <a:srgbClr val="FFFFFF"/>
                </a:solidFill>
                <a:latin typeface="Oswald"/>
                <a:ea typeface="Oswald"/>
                <a:cs typeface="Oswald"/>
                <a:sym typeface="Oswald"/>
              </a:rPr>
              <a:t>Los aromatizantes son aquellas sustancias que proporcionan sabor a los alimentos, modificando sus características y haciendo que se vuelvan más dulces, agrios, salados, etc. En la preparación de alimentos se emplean mucho porque son sustancias que aportan un determinado aroma para modificar el sabor u olor de los productos alimenticios o enmascararlos.</a:t>
            </a:r>
            <a:endParaRPr sz="1400">
              <a:solidFill>
                <a:srgbClr val="FFFFFF"/>
              </a:solidFill>
              <a:latin typeface="Oswald"/>
              <a:ea typeface="Oswald"/>
              <a:cs typeface="Oswald"/>
              <a:sym typeface="Oswald"/>
            </a:endParaRPr>
          </a:p>
          <a:p>
            <a:pPr indent="0" lvl="0" marL="0" rtl="0" algn="l">
              <a:spcBef>
                <a:spcPts val="0"/>
              </a:spcBef>
              <a:spcAft>
                <a:spcPts val="1600"/>
              </a:spcAft>
              <a:buNone/>
            </a:pPr>
            <a:r>
              <a:t/>
            </a:r>
            <a:endParaRPr sz="1400"/>
          </a:p>
        </p:txBody>
      </p:sp>
      <p:pic>
        <p:nvPicPr>
          <p:cNvPr id="137" name="Google Shape;137;p23"/>
          <p:cNvPicPr preferRelativeResize="0"/>
          <p:nvPr/>
        </p:nvPicPr>
        <p:blipFill>
          <a:blip r:embed="rId3">
            <a:alphaModFix/>
          </a:blip>
          <a:stretch>
            <a:fillRect/>
          </a:stretch>
        </p:blipFill>
        <p:spPr>
          <a:xfrm>
            <a:off x="5205600" y="1360175"/>
            <a:ext cx="2928900" cy="2928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3200"/>
              <a:t>Colorantes</a:t>
            </a:r>
            <a:endParaRPr sz="3200"/>
          </a:p>
        </p:txBody>
      </p:sp>
      <p:sp>
        <p:nvSpPr>
          <p:cNvPr id="143" name="Google Shape;143;p24"/>
          <p:cNvSpPr txBox="1"/>
          <p:nvPr>
            <p:ph idx="1" type="body"/>
          </p:nvPr>
        </p:nvSpPr>
        <p:spPr>
          <a:xfrm>
            <a:off x="311700" y="1640350"/>
            <a:ext cx="3846000" cy="29289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1600"/>
              </a:spcAft>
              <a:buNone/>
            </a:pPr>
            <a:r>
              <a:rPr lang="es" sz="1500">
                <a:solidFill>
                  <a:srgbClr val="FFFFFF"/>
                </a:solidFill>
                <a:latin typeface="Oswald"/>
                <a:ea typeface="Oswald"/>
                <a:cs typeface="Oswald"/>
                <a:sym typeface="Oswald"/>
              </a:rPr>
              <a:t>Los colorantes alimentarios son un tipo de aditivos alimentarios que proporcionan color a los alimentos (en su mayoría bebidas), si están presentes en los alimentos se consideran naturales y si por el contrario se añaden a los alimentos durante su preprocesado mediante la intervención humana se denominan artificiales.</a:t>
            </a:r>
            <a:endParaRPr sz="1500">
              <a:solidFill>
                <a:srgbClr val="FFFFFF"/>
              </a:solidFill>
              <a:latin typeface="Oswald"/>
              <a:ea typeface="Oswald"/>
              <a:cs typeface="Oswald"/>
              <a:sym typeface="Oswald"/>
            </a:endParaRPr>
          </a:p>
        </p:txBody>
      </p:sp>
      <p:pic>
        <p:nvPicPr>
          <p:cNvPr id="144" name="Google Shape;144;p24"/>
          <p:cNvPicPr preferRelativeResize="0"/>
          <p:nvPr/>
        </p:nvPicPr>
        <p:blipFill>
          <a:blip r:embed="rId3">
            <a:alphaModFix/>
          </a:blip>
          <a:stretch>
            <a:fillRect/>
          </a:stretch>
        </p:blipFill>
        <p:spPr>
          <a:xfrm>
            <a:off x="4997325" y="1679450"/>
            <a:ext cx="3062399" cy="2415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3200"/>
              <a:t>Conservantes</a:t>
            </a:r>
            <a:endParaRPr sz="3200"/>
          </a:p>
        </p:txBody>
      </p:sp>
      <p:sp>
        <p:nvSpPr>
          <p:cNvPr id="150" name="Google Shape;150;p25"/>
          <p:cNvSpPr txBox="1"/>
          <p:nvPr>
            <p:ph idx="1" type="body"/>
          </p:nvPr>
        </p:nvSpPr>
        <p:spPr>
          <a:xfrm>
            <a:off x="311700" y="1640350"/>
            <a:ext cx="3950400" cy="2928900"/>
          </a:xfrm>
          <a:prstGeom prst="rect">
            <a:avLst/>
          </a:prstGeom>
        </p:spPr>
        <p:txBody>
          <a:bodyPr anchorCtr="0" anchor="t" bIns="91425" lIns="91425" spcFirstLastPara="1" rIns="91425" wrap="square" tIns="91425">
            <a:noAutofit/>
          </a:bodyPr>
          <a:lstStyle/>
          <a:p>
            <a:pPr indent="0" lvl="0" marL="179999" rtl="0" algn="l">
              <a:lnSpc>
                <a:spcPct val="200000"/>
              </a:lnSpc>
              <a:spcBef>
                <a:spcPts val="0"/>
              </a:spcBef>
              <a:spcAft>
                <a:spcPts val="0"/>
              </a:spcAft>
              <a:buNone/>
            </a:pPr>
            <a:r>
              <a:rPr lang="es" sz="1400">
                <a:solidFill>
                  <a:srgbClr val="FFFFFF"/>
                </a:solidFill>
                <a:latin typeface="Oswald"/>
                <a:ea typeface="Oswald"/>
                <a:cs typeface="Oswald"/>
                <a:sym typeface="Oswald"/>
              </a:rPr>
              <a:t>Un conservante es una sustancia utilizada como aditivo alimentario, que añadida a los alimentos (bien sea de origen natural o de origen artificial) detiene o minimiza el deterioro causado por la presencia de diferentes tipos de microorganismos (bacterias, levaduras y mohos). Este deterioro microbiano de los alimentos puede producir pérdidas económicas.</a:t>
            </a:r>
            <a:endParaRPr sz="1400">
              <a:solidFill>
                <a:srgbClr val="FFFFFF"/>
              </a:solidFill>
              <a:latin typeface="Oswald"/>
              <a:ea typeface="Oswald"/>
              <a:cs typeface="Oswald"/>
              <a:sym typeface="Oswald"/>
            </a:endParaRPr>
          </a:p>
        </p:txBody>
      </p:sp>
      <p:pic>
        <p:nvPicPr>
          <p:cNvPr id="151" name="Google Shape;151;p25"/>
          <p:cNvPicPr preferRelativeResize="0"/>
          <p:nvPr/>
        </p:nvPicPr>
        <p:blipFill>
          <a:blip r:embed="rId3">
            <a:alphaModFix/>
          </a:blip>
          <a:stretch>
            <a:fillRect/>
          </a:stretch>
        </p:blipFill>
        <p:spPr>
          <a:xfrm>
            <a:off x="4960350" y="1735000"/>
            <a:ext cx="3420424" cy="2263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3200"/>
              <a:t>Antioxidantes</a:t>
            </a:r>
            <a:endParaRPr sz="3200"/>
          </a:p>
        </p:txBody>
      </p:sp>
      <p:sp>
        <p:nvSpPr>
          <p:cNvPr id="157" name="Google Shape;157;p26"/>
          <p:cNvSpPr txBox="1"/>
          <p:nvPr>
            <p:ph idx="1" type="body"/>
          </p:nvPr>
        </p:nvSpPr>
        <p:spPr>
          <a:xfrm>
            <a:off x="311700" y="1499325"/>
            <a:ext cx="3880800" cy="3069900"/>
          </a:xfrm>
          <a:prstGeom prst="rect">
            <a:avLst/>
          </a:prstGeom>
        </p:spPr>
        <p:txBody>
          <a:bodyPr anchorCtr="0" anchor="t" bIns="91425" lIns="91425" spcFirstLastPara="1" rIns="91425" wrap="square" tIns="91425">
            <a:noAutofit/>
          </a:bodyPr>
          <a:lstStyle/>
          <a:p>
            <a:pPr indent="0" lvl="0" marL="179999" rtl="0" algn="l">
              <a:lnSpc>
                <a:spcPct val="200000"/>
              </a:lnSpc>
              <a:spcBef>
                <a:spcPts val="0"/>
              </a:spcBef>
              <a:spcAft>
                <a:spcPts val="0"/>
              </a:spcAft>
              <a:buNone/>
            </a:pPr>
            <a:r>
              <a:rPr lang="es" sz="1300">
                <a:latin typeface="Oswald"/>
                <a:ea typeface="Oswald"/>
                <a:cs typeface="Oswald"/>
                <a:sym typeface="Oswald"/>
              </a:rPr>
              <a:t>Un antioxidante es una molécula capaz de retardar o prevenir la oxidación de otras moléculas. La oxidación es una reacción química de transferencia de electrones de una sustancia a un agente oxidante.</a:t>
            </a:r>
            <a:r>
              <a:rPr lang="es" sz="1400">
                <a:solidFill>
                  <a:srgbClr val="FFFFFF"/>
                </a:solidFill>
                <a:latin typeface="Oswald"/>
                <a:ea typeface="Oswald"/>
                <a:cs typeface="Oswald"/>
                <a:sym typeface="Oswald"/>
              </a:rPr>
              <a:t> Los antioxidantes se encuentran contenidos en ajo, arroz integral, café, coliflor, brócoli, jengibre, perejil, cebolla, cítricos, semolina, tomates, aceite de semilla de la vid, té, romero, entre otras muchas sustancias. </a:t>
            </a:r>
            <a:endParaRPr sz="1400">
              <a:solidFill>
                <a:srgbClr val="FFFFFF"/>
              </a:solidFill>
              <a:latin typeface="Oswald"/>
              <a:ea typeface="Oswald"/>
              <a:cs typeface="Oswald"/>
              <a:sym typeface="Oswald"/>
            </a:endParaRPr>
          </a:p>
        </p:txBody>
      </p:sp>
      <p:pic>
        <p:nvPicPr>
          <p:cNvPr id="158" name="Google Shape;158;p26"/>
          <p:cNvPicPr preferRelativeResize="0"/>
          <p:nvPr/>
        </p:nvPicPr>
        <p:blipFill>
          <a:blip r:embed="rId3">
            <a:alphaModFix/>
          </a:blip>
          <a:stretch>
            <a:fillRect/>
          </a:stretch>
        </p:blipFill>
        <p:spPr>
          <a:xfrm>
            <a:off x="4913700" y="1977975"/>
            <a:ext cx="3231051" cy="19924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3200"/>
              <a:t>Acidulantes</a:t>
            </a:r>
            <a:endParaRPr sz="3300"/>
          </a:p>
        </p:txBody>
      </p:sp>
      <p:sp>
        <p:nvSpPr>
          <p:cNvPr id="164" name="Google Shape;164;p27"/>
          <p:cNvSpPr txBox="1"/>
          <p:nvPr>
            <p:ph idx="1" type="body"/>
          </p:nvPr>
        </p:nvSpPr>
        <p:spPr>
          <a:xfrm>
            <a:off x="311700" y="1640350"/>
            <a:ext cx="4123800" cy="2928900"/>
          </a:xfrm>
          <a:prstGeom prst="rect">
            <a:avLst/>
          </a:prstGeom>
        </p:spPr>
        <p:txBody>
          <a:bodyPr anchorCtr="0" anchor="t" bIns="91425" lIns="91425" spcFirstLastPara="1" rIns="91425" wrap="square" tIns="91425">
            <a:noAutofit/>
          </a:bodyPr>
          <a:lstStyle/>
          <a:p>
            <a:pPr indent="0" lvl="0" marL="179999" rtl="0" algn="l">
              <a:lnSpc>
                <a:spcPct val="200000"/>
              </a:lnSpc>
              <a:spcBef>
                <a:spcPts val="0"/>
              </a:spcBef>
              <a:spcAft>
                <a:spcPts val="0"/>
              </a:spcAft>
              <a:buNone/>
            </a:pPr>
            <a:r>
              <a:rPr lang="es" sz="1400">
                <a:solidFill>
                  <a:srgbClr val="FFFFFF"/>
                </a:solidFill>
                <a:latin typeface="Oswald"/>
                <a:ea typeface="Oswald"/>
                <a:cs typeface="Oswald"/>
                <a:sym typeface="Oswald"/>
              </a:rPr>
              <a:t>Los acidulantes son un tipo de conservantes, reguladores del pH, que provocan la inhibición del crecimiento microbiano y ayudan a mantener la calidad óptima del producto. Además, ayudan a reforzar el sabor y son un complemento indispensable de la aromatización de ciertos alimentos.</a:t>
            </a:r>
            <a:endParaRPr sz="1400">
              <a:solidFill>
                <a:srgbClr val="FFFFFF"/>
              </a:solidFill>
              <a:latin typeface="Oswald"/>
              <a:ea typeface="Oswald"/>
              <a:cs typeface="Oswald"/>
              <a:sym typeface="Oswald"/>
            </a:endParaRPr>
          </a:p>
          <a:p>
            <a:pPr indent="0" lvl="0" marL="0" rtl="0" algn="l">
              <a:spcBef>
                <a:spcPts val="0"/>
              </a:spcBef>
              <a:spcAft>
                <a:spcPts val="1600"/>
              </a:spcAft>
              <a:buNone/>
            </a:pPr>
            <a:r>
              <a:t/>
            </a:r>
            <a:endParaRPr/>
          </a:p>
        </p:txBody>
      </p:sp>
      <p:pic>
        <p:nvPicPr>
          <p:cNvPr id="165" name="Google Shape;165;p27"/>
          <p:cNvPicPr preferRelativeResize="0"/>
          <p:nvPr/>
        </p:nvPicPr>
        <p:blipFill>
          <a:blip r:embed="rId3">
            <a:alphaModFix/>
          </a:blip>
          <a:stretch>
            <a:fillRect/>
          </a:stretch>
        </p:blipFill>
        <p:spPr>
          <a:xfrm>
            <a:off x="5598675" y="1584200"/>
            <a:ext cx="2594425" cy="2594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3200"/>
              <a:t>Edulcorantes</a:t>
            </a:r>
            <a:endParaRPr sz="3400"/>
          </a:p>
        </p:txBody>
      </p:sp>
      <p:sp>
        <p:nvSpPr>
          <p:cNvPr id="171" name="Google Shape;171;p28"/>
          <p:cNvSpPr txBox="1"/>
          <p:nvPr>
            <p:ph idx="1" type="body"/>
          </p:nvPr>
        </p:nvSpPr>
        <p:spPr>
          <a:xfrm>
            <a:off x="311700" y="1640350"/>
            <a:ext cx="4110000" cy="2928900"/>
          </a:xfrm>
          <a:prstGeom prst="rect">
            <a:avLst/>
          </a:prstGeom>
        </p:spPr>
        <p:txBody>
          <a:bodyPr anchorCtr="0" anchor="t" bIns="91425" lIns="91425" spcFirstLastPara="1" rIns="91425" wrap="square" tIns="91425">
            <a:noAutofit/>
          </a:bodyPr>
          <a:lstStyle/>
          <a:p>
            <a:pPr indent="0" lvl="0" marL="179999" rtl="0" algn="l">
              <a:lnSpc>
                <a:spcPct val="200000"/>
              </a:lnSpc>
              <a:spcBef>
                <a:spcPts val="0"/>
              </a:spcBef>
              <a:spcAft>
                <a:spcPts val="0"/>
              </a:spcAft>
              <a:buNone/>
            </a:pPr>
            <a:r>
              <a:rPr lang="es" sz="1400">
                <a:solidFill>
                  <a:srgbClr val="FFFFFF"/>
                </a:solidFill>
                <a:latin typeface="Oswald"/>
                <a:ea typeface="Oswald"/>
                <a:cs typeface="Oswald"/>
                <a:sym typeface="Oswald"/>
              </a:rPr>
              <a:t>Los edulcorantes son aditivos alimentarios presentes en una gran cantidad de los productos alimentarios. Estos componentes tienen gran importancia en la alimentación ya que no solo se emplean con el objetivo de endulzar sino también como compuestos beneficiosos para la salud y como tratamiento de enfermedades relacionadas con la hiperglucemia.</a:t>
            </a:r>
            <a:endParaRPr sz="1400">
              <a:solidFill>
                <a:srgbClr val="FFFFFF"/>
              </a:solidFill>
              <a:latin typeface="Oswald"/>
              <a:ea typeface="Oswald"/>
              <a:cs typeface="Oswald"/>
              <a:sym typeface="Oswald"/>
            </a:endParaRPr>
          </a:p>
        </p:txBody>
      </p:sp>
      <p:pic>
        <p:nvPicPr>
          <p:cNvPr id="172" name="Google Shape;172;p28"/>
          <p:cNvPicPr preferRelativeResize="0"/>
          <p:nvPr/>
        </p:nvPicPr>
        <p:blipFill>
          <a:blip r:embed="rId3">
            <a:alphaModFix/>
          </a:blip>
          <a:stretch>
            <a:fillRect/>
          </a:stretch>
        </p:blipFill>
        <p:spPr>
          <a:xfrm>
            <a:off x="5175550" y="1779200"/>
            <a:ext cx="3350974" cy="22354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3200"/>
              <a:t>Saborizantes</a:t>
            </a:r>
            <a:endParaRPr sz="3200"/>
          </a:p>
        </p:txBody>
      </p:sp>
      <p:sp>
        <p:nvSpPr>
          <p:cNvPr id="178" name="Google Shape;178;p29"/>
          <p:cNvSpPr txBox="1"/>
          <p:nvPr>
            <p:ph idx="1" type="body"/>
          </p:nvPr>
        </p:nvSpPr>
        <p:spPr>
          <a:xfrm>
            <a:off x="311700" y="1640350"/>
            <a:ext cx="3991800" cy="2928900"/>
          </a:xfrm>
          <a:prstGeom prst="rect">
            <a:avLst/>
          </a:prstGeom>
        </p:spPr>
        <p:txBody>
          <a:bodyPr anchorCtr="0" anchor="t" bIns="91425" lIns="91425" spcFirstLastPara="1" rIns="91425" wrap="square" tIns="91425">
            <a:noAutofit/>
          </a:bodyPr>
          <a:lstStyle/>
          <a:p>
            <a:pPr indent="0" lvl="0" marL="179999" rtl="0" algn="l">
              <a:lnSpc>
                <a:spcPct val="200000"/>
              </a:lnSpc>
              <a:spcBef>
                <a:spcPts val="0"/>
              </a:spcBef>
              <a:spcAft>
                <a:spcPts val="1200"/>
              </a:spcAft>
              <a:buNone/>
            </a:pPr>
            <a:r>
              <a:rPr lang="es" sz="1400">
                <a:solidFill>
                  <a:srgbClr val="FFFFFF"/>
                </a:solidFill>
                <a:latin typeface="Oswald"/>
                <a:ea typeface="Oswald"/>
                <a:cs typeface="Oswald"/>
                <a:sym typeface="Oswald"/>
              </a:rPr>
              <a:t>Los saborizantes son preparados de sustancias extraídas de la naturaleza (vegetal) o sustancias artificiales, capaces de actuar sobre los sentidos del gusto y del olfato, pero no exclusivamente, ya sea para reforzar el propio (inherente del alimento) o transmitiéndole un sabor y/o aroma determinado, con el fin de hacerlo más apetitoso o agradable. Suelen ser productos en estado líquido</a:t>
            </a:r>
            <a:endParaRPr sz="1400">
              <a:solidFill>
                <a:srgbClr val="FFFFFF"/>
              </a:solidFill>
              <a:latin typeface="Oswald"/>
              <a:ea typeface="Oswald"/>
              <a:cs typeface="Oswald"/>
              <a:sym typeface="Oswald"/>
            </a:endParaRPr>
          </a:p>
        </p:txBody>
      </p:sp>
      <p:pic>
        <p:nvPicPr>
          <p:cNvPr id="179" name="Google Shape;179;p29"/>
          <p:cNvPicPr preferRelativeResize="0"/>
          <p:nvPr/>
        </p:nvPicPr>
        <p:blipFill>
          <a:blip r:embed="rId3">
            <a:alphaModFix/>
          </a:blip>
          <a:stretch>
            <a:fillRect/>
          </a:stretch>
        </p:blipFill>
        <p:spPr>
          <a:xfrm>
            <a:off x="5232650" y="1797475"/>
            <a:ext cx="2807999" cy="255416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0"/>
          <p:cNvSpPr txBox="1"/>
          <p:nvPr>
            <p:ph type="title"/>
          </p:nvPr>
        </p:nvSpPr>
        <p:spPr>
          <a:xfrm>
            <a:off x="311700" y="555600"/>
            <a:ext cx="3117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3200"/>
              <a:t>Emulsionantes</a:t>
            </a:r>
            <a:endParaRPr sz="3200"/>
          </a:p>
        </p:txBody>
      </p:sp>
      <p:sp>
        <p:nvSpPr>
          <p:cNvPr id="185" name="Google Shape;185;p30"/>
          <p:cNvSpPr txBox="1"/>
          <p:nvPr>
            <p:ph idx="1" type="body"/>
          </p:nvPr>
        </p:nvSpPr>
        <p:spPr>
          <a:xfrm>
            <a:off x="311700" y="1633400"/>
            <a:ext cx="3984900" cy="2928900"/>
          </a:xfrm>
          <a:prstGeom prst="rect">
            <a:avLst/>
          </a:prstGeom>
        </p:spPr>
        <p:txBody>
          <a:bodyPr anchorCtr="0" anchor="t" bIns="91425" lIns="91425" spcFirstLastPara="1" rIns="91425" wrap="square" tIns="91425">
            <a:noAutofit/>
          </a:bodyPr>
          <a:lstStyle/>
          <a:p>
            <a:pPr indent="0" lvl="0" marL="179999" rtl="0" algn="l">
              <a:lnSpc>
                <a:spcPct val="200000"/>
              </a:lnSpc>
              <a:spcBef>
                <a:spcPts val="0"/>
              </a:spcBef>
              <a:spcAft>
                <a:spcPts val="1200"/>
              </a:spcAft>
              <a:buNone/>
            </a:pPr>
            <a:r>
              <a:rPr lang="es" sz="1400">
                <a:solidFill>
                  <a:srgbClr val="FFFFFF"/>
                </a:solidFill>
                <a:latin typeface="Oswald"/>
                <a:ea typeface="Oswald"/>
                <a:cs typeface="Oswald"/>
                <a:sym typeface="Oswald"/>
              </a:rPr>
              <a:t>Un emulsionante, emulsificante o emulgente es una sustancia que ayuda en la mezcla de dos sustancias que normalmente son poco miscibles o difíciles de mezclar. De esta manera, al añadir este emulsionante, se consigue formar una </a:t>
            </a:r>
            <a:r>
              <a:rPr lang="es" sz="1400">
                <a:solidFill>
                  <a:srgbClr val="FFFFFF"/>
                </a:solidFill>
                <a:uFill>
                  <a:noFill/>
                </a:uFill>
                <a:latin typeface="Oswald"/>
                <a:ea typeface="Oswald"/>
                <a:cs typeface="Oswald"/>
                <a:sym typeface="Oswald"/>
                <a:hlinkClick r:id="rId3">
                  <a:extLst>
                    <a:ext uri="{A12FA001-AC4F-418D-AE19-62706E023703}">
                      <ahyp:hlinkClr val="tx"/>
                    </a:ext>
                  </a:extLst>
                </a:hlinkClick>
              </a:rPr>
              <a:t>emulsión</a:t>
            </a:r>
            <a:r>
              <a:rPr lang="es" sz="1400">
                <a:solidFill>
                  <a:srgbClr val="FFFFFF"/>
                </a:solidFill>
                <a:latin typeface="Oswald"/>
                <a:ea typeface="Oswald"/>
                <a:cs typeface="Oswald"/>
                <a:sym typeface="Oswald"/>
              </a:rPr>
              <a:t>. Se denomina así también a los </a:t>
            </a:r>
            <a:r>
              <a:rPr lang="es" sz="1400">
                <a:solidFill>
                  <a:srgbClr val="FFFFFF"/>
                </a:solidFill>
                <a:uFill>
                  <a:noFill/>
                </a:uFill>
                <a:latin typeface="Oswald"/>
                <a:ea typeface="Oswald"/>
                <a:cs typeface="Oswald"/>
                <a:sym typeface="Oswald"/>
                <a:hlinkClick r:id="rId4">
                  <a:extLst>
                    <a:ext uri="{A12FA001-AC4F-418D-AE19-62706E023703}">
                      <ahyp:hlinkClr val="tx"/>
                    </a:ext>
                  </a:extLst>
                </a:hlinkClick>
              </a:rPr>
              <a:t>aditivos alimentarios</a:t>
            </a:r>
            <a:r>
              <a:rPr lang="es" sz="1400">
                <a:solidFill>
                  <a:srgbClr val="FFFFFF"/>
                </a:solidFill>
                <a:latin typeface="Oswald"/>
                <a:ea typeface="Oswald"/>
                <a:cs typeface="Oswald"/>
                <a:sym typeface="Oswald"/>
              </a:rPr>
              <a:t> encargados de facilitar el proceso de </a:t>
            </a:r>
            <a:r>
              <a:rPr lang="es" sz="1400">
                <a:solidFill>
                  <a:srgbClr val="FFFFFF"/>
                </a:solidFill>
                <a:uFill>
                  <a:noFill/>
                </a:uFill>
                <a:latin typeface="Oswald"/>
                <a:ea typeface="Oswald"/>
                <a:cs typeface="Oswald"/>
                <a:sym typeface="Oswald"/>
                <a:hlinkClick r:id="rId5">
                  <a:extLst>
                    <a:ext uri="{A12FA001-AC4F-418D-AE19-62706E023703}">
                      <ahyp:hlinkClr val="tx"/>
                    </a:ext>
                  </a:extLst>
                </a:hlinkClick>
              </a:rPr>
              <a:t>emulsión</a:t>
            </a:r>
            <a:r>
              <a:rPr lang="es" sz="1400">
                <a:solidFill>
                  <a:srgbClr val="FFFFFF"/>
                </a:solidFill>
                <a:latin typeface="Oswald"/>
                <a:ea typeface="Oswald"/>
                <a:cs typeface="Oswald"/>
                <a:sym typeface="Oswald"/>
              </a:rPr>
              <a:t> de los ingredientes</a:t>
            </a:r>
            <a:endParaRPr sz="1400">
              <a:solidFill>
                <a:srgbClr val="FFFFFF"/>
              </a:solidFill>
              <a:latin typeface="Oswald"/>
              <a:ea typeface="Oswald"/>
              <a:cs typeface="Oswald"/>
              <a:sym typeface="Oswald"/>
            </a:endParaRPr>
          </a:p>
        </p:txBody>
      </p:sp>
      <p:pic>
        <p:nvPicPr>
          <p:cNvPr id="186" name="Google Shape;186;p30"/>
          <p:cNvPicPr preferRelativeResize="0"/>
          <p:nvPr/>
        </p:nvPicPr>
        <p:blipFill>
          <a:blip r:embed="rId6">
            <a:alphaModFix/>
          </a:blip>
          <a:stretch>
            <a:fillRect/>
          </a:stretch>
        </p:blipFill>
        <p:spPr>
          <a:xfrm>
            <a:off x="5261125" y="1908550"/>
            <a:ext cx="2857500" cy="190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1"/>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Glutamato  Monosódico</a:t>
            </a:r>
            <a:endParaRPr/>
          </a:p>
        </p:txBody>
      </p:sp>
      <p:sp>
        <p:nvSpPr>
          <p:cNvPr id="192" name="Google Shape;192;p31"/>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0" lvl="0" marL="179999" rtl="0" algn="l">
              <a:lnSpc>
                <a:spcPct val="200000"/>
              </a:lnSpc>
              <a:spcBef>
                <a:spcPts val="0"/>
              </a:spcBef>
              <a:spcAft>
                <a:spcPts val="0"/>
              </a:spcAft>
              <a:buNone/>
            </a:pPr>
            <a:r>
              <a:rPr lang="es" sz="1400">
                <a:solidFill>
                  <a:srgbClr val="FFFFFF"/>
                </a:solidFill>
                <a:latin typeface="Oswald"/>
                <a:ea typeface="Oswald"/>
                <a:cs typeface="Oswald"/>
                <a:sym typeface="Oswald"/>
              </a:rPr>
              <a:t>El Glutamato Monosódico es una sal utilizada como potenciador del sabor en muchos alimentos, en los cuales lo podemos ver como aditivo E-621, y también, puede denominarse como GMS, sal china, ajinomoto o umami, haciendo referencia al </a:t>
            </a:r>
            <a:r>
              <a:rPr lang="es" sz="1400">
                <a:solidFill>
                  <a:srgbClr val="FFFFFF"/>
                </a:solidFill>
                <a:uFill>
                  <a:noFill/>
                </a:uFill>
                <a:latin typeface="Oswald"/>
                <a:ea typeface="Oswald"/>
                <a:cs typeface="Oswald"/>
                <a:sym typeface="Oswald"/>
                <a:hlinkClick r:id="rId3">
                  <a:extLst>
                    <a:ext uri="{A12FA001-AC4F-418D-AE19-62706E023703}">
                      <ahyp:hlinkClr val="tx"/>
                    </a:ext>
                  </a:extLst>
                </a:hlinkClick>
              </a:rPr>
              <a:t>quinto sabor</a:t>
            </a:r>
            <a:r>
              <a:rPr lang="es" sz="1400">
                <a:solidFill>
                  <a:srgbClr val="FFFFFF"/>
                </a:solidFill>
                <a:latin typeface="Oswald"/>
                <a:ea typeface="Oswald"/>
                <a:cs typeface="Oswald"/>
                <a:sym typeface="Oswald"/>
              </a:rPr>
              <a:t>.</a:t>
            </a:r>
            <a:endParaRPr sz="1400">
              <a:solidFill>
                <a:srgbClr val="FFFFFF"/>
              </a:solidFill>
              <a:latin typeface="Oswald"/>
              <a:ea typeface="Oswald"/>
              <a:cs typeface="Oswald"/>
              <a:sym typeface="Oswald"/>
            </a:endParaRPr>
          </a:p>
          <a:p>
            <a:pPr indent="0" lvl="0" marL="0" rtl="0" algn="l">
              <a:spcBef>
                <a:spcPts val="1500"/>
              </a:spcBef>
              <a:spcAft>
                <a:spcPts val="1600"/>
              </a:spcAft>
              <a:buNone/>
            </a:pPr>
            <a:r>
              <a:t/>
            </a:r>
            <a:endParaRPr>
              <a:solidFill>
                <a:srgbClr val="FFFFFF"/>
              </a:solidFill>
              <a:latin typeface="Oswald"/>
              <a:ea typeface="Oswald"/>
              <a:cs typeface="Oswald"/>
              <a:sym typeface="Oswald"/>
            </a:endParaRPr>
          </a:p>
        </p:txBody>
      </p:sp>
      <p:pic>
        <p:nvPicPr>
          <p:cNvPr id="193" name="Google Shape;193;p31"/>
          <p:cNvPicPr preferRelativeResize="0"/>
          <p:nvPr/>
        </p:nvPicPr>
        <p:blipFill>
          <a:blip r:embed="rId4">
            <a:alphaModFix/>
          </a:blip>
          <a:stretch>
            <a:fillRect/>
          </a:stretch>
        </p:blipFill>
        <p:spPr>
          <a:xfrm>
            <a:off x="3011350" y="2371625"/>
            <a:ext cx="2279050" cy="2279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4"/>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¿De qué vamos a hablar?</a:t>
            </a:r>
            <a:endParaRPr/>
          </a:p>
        </p:txBody>
      </p:sp>
      <p:sp>
        <p:nvSpPr>
          <p:cNvPr id="77" name="Google Shape;77;p14"/>
          <p:cNvSpPr txBox="1"/>
          <p:nvPr>
            <p:ph idx="1" type="body"/>
          </p:nvPr>
        </p:nvSpPr>
        <p:spPr>
          <a:xfrm>
            <a:off x="311700" y="1417950"/>
            <a:ext cx="3999900" cy="31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800">
                <a:latin typeface="Oswald"/>
                <a:ea typeface="Oswald"/>
                <a:cs typeface="Oswald"/>
                <a:sym typeface="Oswald"/>
              </a:rPr>
              <a:t>¿Qué es un aditivo?</a:t>
            </a:r>
            <a:endParaRPr sz="1800">
              <a:latin typeface="Oswald"/>
              <a:ea typeface="Oswald"/>
              <a:cs typeface="Oswald"/>
              <a:sym typeface="Oswald"/>
            </a:endParaRPr>
          </a:p>
          <a:p>
            <a:pPr indent="0" lvl="0" marL="0" rtl="0" algn="l">
              <a:spcBef>
                <a:spcPts val="1600"/>
              </a:spcBef>
              <a:spcAft>
                <a:spcPts val="0"/>
              </a:spcAft>
              <a:buNone/>
            </a:pPr>
            <a:r>
              <a:rPr lang="es" sz="1800">
                <a:latin typeface="Oswald"/>
                <a:ea typeface="Oswald"/>
                <a:cs typeface="Oswald"/>
                <a:sym typeface="Oswald"/>
              </a:rPr>
              <a:t>Aditivos “Directos” e “Indirectos”</a:t>
            </a:r>
            <a:endParaRPr sz="1800">
              <a:latin typeface="Oswald"/>
              <a:ea typeface="Oswald"/>
              <a:cs typeface="Oswald"/>
              <a:sym typeface="Oswald"/>
            </a:endParaRPr>
          </a:p>
          <a:p>
            <a:pPr indent="0" lvl="0" marL="0" rtl="0" algn="l">
              <a:spcBef>
                <a:spcPts val="1600"/>
              </a:spcBef>
              <a:spcAft>
                <a:spcPts val="0"/>
              </a:spcAft>
              <a:buNone/>
            </a:pPr>
            <a:r>
              <a:rPr lang="es" sz="1800">
                <a:latin typeface="Oswald"/>
                <a:ea typeface="Oswald"/>
                <a:cs typeface="Oswald"/>
                <a:sym typeface="Oswald"/>
              </a:rPr>
              <a:t>Funciones Principales</a:t>
            </a:r>
            <a:endParaRPr sz="1800">
              <a:latin typeface="Oswald"/>
              <a:ea typeface="Oswald"/>
              <a:cs typeface="Oswald"/>
              <a:sym typeface="Oswald"/>
            </a:endParaRPr>
          </a:p>
          <a:p>
            <a:pPr indent="0" lvl="0" marL="0" rtl="0" algn="l">
              <a:spcBef>
                <a:spcPts val="1600"/>
              </a:spcBef>
              <a:spcAft>
                <a:spcPts val="0"/>
              </a:spcAft>
              <a:buNone/>
            </a:pPr>
            <a:r>
              <a:rPr lang="es" sz="1800">
                <a:latin typeface="Oswald"/>
                <a:ea typeface="Oswald"/>
                <a:cs typeface="Oswald"/>
                <a:sym typeface="Oswald"/>
              </a:rPr>
              <a:t>¿Qué es la FDA?</a:t>
            </a:r>
            <a:endParaRPr sz="1800">
              <a:latin typeface="Oswald"/>
              <a:ea typeface="Oswald"/>
              <a:cs typeface="Oswald"/>
              <a:sym typeface="Oswald"/>
            </a:endParaRPr>
          </a:p>
          <a:p>
            <a:pPr indent="0" lvl="0" marL="0" rtl="0" algn="l">
              <a:spcBef>
                <a:spcPts val="1600"/>
              </a:spcBef>
              <a:spcAft>
                <a:spcPts val="0"/>
              </a:spcAft>
              <a:buNone/>
            </a:pPr>
            <a:r>
              <a:rPr lang="es" sz="1800">
                <a:latin typeface="Oswald"/>
                <a:ea typeface="Oswald"/>
                <a:cs typeface="Oswald"/>
                <a:sym typeface="Oswald"/>
              </a:rPr>
              <a:t>Diferentes categorías de aditivos</a:t>
            </a:r>
            <a:endParaRPr sz="1800">
              <a:latin typeface="Oswald"/>
              <a:ea typeface="Oswald"/>
              <a:cs typeface="Oswald"/>
              <a:sym typeface="Oswald"/>
            </a:endParaRPr>
          </a:p>
          <a:p>
            <a:pPr indent="0" lvl="0" marL="0" rtl="0" algn="l">
              <a:spcBef>
                <a:spcPts val="1600"/>
              </a:spcBef>
              <a:spcAft>
                <a:spcPts val="0"/>
              </a:spcAft>
              <a:buNone/>
            </a:pPr>
            <a:r>
              <a:rPr lang="es" sz="1800">
                <a:latin typeface="Oswald"/>
                <a:ea typeface="Oswald"/>
                <a:cs typeface="Oswald"/>
                <a:sym typeface="Oswald"/>
              </a:rPr>
              <a:t>Glutamato Monosódico</a:t>
            </a:r>
            <a:endParaRPr sz="1800">
              <a:latin typeface="Oswald"/>
              <a:ea typeface="Oswald"/>
              <a:cs typeface="Oswald"/>
              <a:sym typeface="Oswald"/>
            </a:endParaRPr>
          </a:p>
          <a:p>
            <a:pPr indent="0" lvl="0" marL="0" rtl="0" algn="l">
              <a:spcBef>
                <a:spcPts val="1600"/>
              </a:spcBef>
              <a:spcAft>
                <a:spcPts val="1600"/>
              </a:spcAft>
              <a:buNone/>
            </a:pPr>
            <a:r>
              <a:rPr lang="es" sz="1800">
                <a:latin typeface="Oswald"/>
                <a:ea typeface="Oswald"/>
                <a:cs typeface="Oswald"/>
                <a:sym typeface="Oswald"/>
              </a:rPr>
              <a:t>Relación de los aditivos con las enfermedades</a:t>
            </a:r>
            <a:endParaRPr sz="1800">
              <a:latin typeface="Oswald"/>
              <a:ea typeface="Oswald"/>
              <a:cs typeface="Oswald"/>
              <a:sym typeface="Oswald"/>
            </a:endParaRPr>
          </a:p>
        </p:txBody>
      </p:sp>
      <p:sp>
        <p:nvSpPr>
          <p:cNvPr id="78" name="Google Shape;78;p14"/>
          <p:cNvSpPr txBox="1"/>
          <p:nvPr>
            <p:ph idx="2" type="body"/>
          </p:nvPr>
        </p:nvSpPr>
        <p:spPr>
          <a:xfrm>
            <a:off x="4985125" y="1744175"/>
            <a:ext cx="1983900" cy="1809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9" name="Google Shape;79;p14"/>
          <p:cNvPicPr preferRelativeResize="0"/>
          <p:nvPr/>
        </p:nvPicPr>
        <p:blipFill>
          <a:blip r:embed="rId3">
            <a:alphaModFix/>
          </a:blip>
          <a:stretch>
            <a:fillRect/>
          </a:stretch>
        </p:blipFill>
        <p:spPr>
          <a:xfrm>
            <a:off x="5136200" y="1556750"/>
            <a:ext cx="2635775" cy="2635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2"/>
          <p:cNvSpPr txBox="1"/>
          <p:nvPr/>
        </p:nvSpPr>
        <p:spPr>
          <a:xfrm>
            <a:off x="784375" y="881550"/>
            <a:ext cx="3283200" cy="35709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s">
                <a:solidFill>
                  <a:srgbClr val="FFFFFF"/>
                </a:solidFill>
                <a:latin typeface="Oswald"/>
                <a:ea typeface="Oswald"/>
                <a:cs typeface="Oswald"/>
                <a:sym typeface="Oswald"/>
              </a:rPr>
              <a:t>Se encuentra en diferentes alimentos procesados, sobre todo, en caldos y sopas envasadas o en productos salados congelados, pues combinado con otros ingredientes potencia y acentúa el sabor incrementando la palatabilidad de los mismos.</a:t>
            </a:r>
            <a:endParaRPr>
              <a:solidFill>
                <a:srgbClr val="FFFFFF"/>
              </a:solidFill>
              <a:latin typeface="Oswald"/>
              <a:ea typeface="Oswald"/>
              <a:cs typeface="Oswald"/>
              <a:sym typeface="Oswald"/>
            </a:endParaRPr>
          </a:p>
          <a:p>
            <a:pPr indent="0" lvl="0" marL="0" rtl="0" algn="l">
              <a:lnSpc>
                <a:spcPct val="200000"/>
              </a:lnSpc>
              <a:spcBef>
                <a:spcPts val="1200"/>
              </a:spcBef>
              <a:spcAft>
                <a:spcPts val="1200"/>
              </a:spcAft>
              <a:buNone/>
            </a:pPr>
            <a:r>
              <a:rPr lang="es">
                <a:solidFill>
                  <a:srgbClr val="FFFFFF"/>
                </a:solidFill>
                <a:latin typeface="Oswald"/>
                <a:ea typeface="Oswald"/>
                <a:cs typeface="Oswald"/>
                <a:sym typeface="Oswald"/>
              </a:rPr>
              <a:t>Según diferentes estudios, este aditivo está muy relacionado con la obesidad.</a:t>
            </a:r>
            <a:endParaRPr>
              <a:solidFill>
                <a:srgbClr val="FFFFFF"/>
              </a:solidFill>
              <a:latin typeface="Oswald"/>
              <a:ea typeface="Oswald"/>
              <a:cs typeface="Oswald"/>
              <a:sym typeface="Oswald"/>
            </a:endParaRPr>
          </a:p>
        </p:txBody>
      </p:sp>
      <p:pic>
        <p:nvPicPr>
          <p:cNvPr id="199" name="Google Shape;199;p32"/>
          <p:cNvPicPr preferRelativeResize="0"/>
          <p:nvPr/>
        </p:nvPicPr>
        <p:blipFill>
          <a:blip r:embed="rId3">
            <a:alphaModFix/>
          </a:blip>
          <a:stretch>
            <a:fillRect/>
          </a:stretch>
        </p:blipFill>
        <p:spPr>
          <a:xfrm>
            <a:off x="4620925" y="1549300"/>
            <a:ext cx="3739025" cy="2235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3"/>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Relación de los Aditivos con Enfermedades</a:t>
            </a:r>
            <a:endParaRPr/>
          </a:p>
        </p:txBody>
      </p:sp>
      <p:sp>
        <p:nvSpPr>
          <p:cNvPr id="205" name="Google Shape;205;p33"/>
          <p:cNvSpPr txBox="1"/>
          <p:nvPr>
            <p:ph idx="1" type="body"/>
          </p:nvPr>
        </p:nvSpPr>
        <p:spPr>
          <a:xfrm>
            <a:off x="221000" y="1235650"/>
            <a:ext cx="8611200" cy="33330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es" sz="1400">
                <a:solidFill>
                  <a:srgbClr val="FFFFFF"/>
                </a:solidFill>
                <a:latin typeface="Oswald"/>
                <a:ea typeface="Oswald"/>
                <a:cs typeface="Oswald"/>
                <a:sym typeface="Oswald"/>
              </a:rPr>
              <a:t>Los estudios demuestran que los aditivos pueden provocar hipersensibilidades. Algunos de ellos pueden provocar reacciones pseudoalérgicas que no involucran al sistema inmunitario. Los síntomas aparecen rápidamente después de la ingesta del aditivo: </a:t>
            </a:r>
            <a:endParaRPr sz="1400">
              <a:solidFill>
                <a:srgbClr val="FFFFFF"/>
              </a:solidFill>
              <a:latin typeface="Oswald"/>
              <a:ea typeface="Oswald"/>
              <a:cs typeface="Oswald"/>
              <a:sym typeface="Oswald"/>
            </a:endParaRPr>
          </a:p>
          <a:p>
            <a:pPr indent="-317500" lvl="0" marL="457200" rtl="0" algn="l">
              <a:lnSpc>
                <a:spcPct val="200000"/>
              </a:lnSpc>
              <a:spcBef>
                <a:spcPts val="1600"/>
              </a:spcBef>
              <a:spcAft>
                <a:spcPts val="0"/>
              </a:spcAft>
              <a:buClr>
                <a:srgbClr val="FFFFFF"/>
              </a:buClr>
              <a:buSzPts val="1400"/>
              <a:buFont typeface="Oswald"/>
              <a:buChar char="●"/>
            </a:pPr>
            <a:r>
              <a:rPr lang="es" sz="1400">
                <a:solidFill>
                  <a:srgbClr val="FFFFFF"/>
                </a:solidFill>
                <a:latin typeface="Oswald"/>
                <a:ea typeface="Oswald"/>
                <a:cs typeface="Oswald"/>
                <a:sym typeface="Oswald"/>
              </a:rPr>
              <a:t>Diarrea, estreñimiento, náuseas</a:t>
            </a:r>
            <a:endParaRPr sz="1400">
              <a:solidFill>
                <a:srgbClr val="FFFFFF"/>
              </a:solidFill>
              <a:latin typeface="Oswald"/>
              <a:ea typeface="Oswald"/>
              <a:cs typeface="Oswald"/>
              <a:sym typeface="Oswald"/>
            </a:endParaRPr>
          </a:p>
          <a:p>
            <a:pPr indent="-317500" lvl="0" marL="457200" rtl="0" algn="l">
              <a:lnSpc>
                <a:spcPct val="200000"/>
              </a:lnSpc>
              <a:spcBef>
                <a:spcPts val="0"/>
              </a:spcBef>
              <a:spcAft>
                <a:spcPts val="0"/>
              </a:spcAft>
              <a:buClr>
                <a:srgbClr val="FFFFFF"/>
              </a:buClr>
              <a:buSzPts val="1400"/>
              <a:buFont typeface="Oswald"/>
              <a:buChar char="●"/>
            </a:pPr>
            <a:r>
              <a:rPr lang="es" sz="1400">
                <a:solidFill>
                  <a:srgbClr val="FFFFFF"/>
                </a:solidFill>
                <a:uFill>
                  <a:noFill/>
                </a:uFill>
                <a:latin typeface="Oswald"/>
                <a:ea typeface="Oswald"/>
                <a:cs typeface="Oswald"/>
                <a:sym typeface="Oswald"/>
                <a:hlinkClick r:id="rId3">
                  <a:extLst>
                    <a:ext uri="{A12FA001-AC4F-418D-AE19-62706E023703}">
                      <ahyp:hlinkClr val="tx"/>
                    </a:ext>
                  </a:extLst>
                </a:hlinkClick>
              </a:rPr>
              <a:t>Dolores de cabeza</a:t>
            </a:r>
            <a:endParaRPr sz="1400">
              <a:solidFill>
                <a:srgbClr val="FFFFFF"/>
              </a:solidFill>
              <a:latin typeface="Oswald"/>
              <a:ea typeface="Oswald"/>
              <a:cs typeface="Oswald"/>
              <a:sym typeface="Oswald"/>
            </a:endParaRPr>
          </a:p>
          <a:p>
            <a:pPr indent="-317500" lvl="0" marL="457200" rtl="0" algn="l">
              <a:lnSpc>
                <a:spcPct val="200000"/>
              </a:lnSpc>
              <a:spcBef>
                <a:spcPts val="0"/>
              </a:spcBef>
              <a:spcAft>
                <a:spcPts val="0"/>
              </a:spcAft>
              <a:buClr>
                <a:srgbClr val="FFFFFF"/>
              </a:buClr>
              <a:buSzPts val="1400"/>
              <a:buFont typeface="Oswald"/>
              <a:buChar char="●"/>
            </a:pPr>
            <a:r>
              <a:rPr lang="es" sz="1400">
                <a:solidFill>
                  <a:srgbClr val="FFFFFF"/>
                </a:solidFill>
                <a:latin typeface="Oswald"/>
                <a:ea typeface="Oswald"/>
                <a:cs typeface="Oswald"/>
                <a:sym typeface="Oswald"/>
              </a:rPr>
              <a:t>Palpitaciones, problemas circulatorios</a:t>
            </a:r>
            <a:endParaRPr sz="1400">
              <a:solidFill>
                <a:srgbClr val="FFFFFF"/>
              </a:solidFill>
              <a:latin typeface="Oswald"/>
              <a:ea typeface="Oswald"/>
              <a:cs typeface="Oswald"/>
              <a:sym typeface="Oswald"/>
            </a:endParaRPr>
          </a:p>
          <a:p>
            <a:pPr indent="-317500" lvl="0" marL="457200" rtl="0" algn="l">
              <a:lnSpc>
                <a:spcPct val="200000"/>
              </a:lnSpc>
              <a:spcBef>
                <a:spcPts val="0"/>
              </a:spcBef>
              <a:spcAft>
                <a:spcPts val="0"/>
              </a:spcAft>
              <a:buClr>
                <a:srgbClr val="FFFFFF"/>
              </a:buClr>
              <a:buSzPts val="1400"/>
              <a:buFont typeface="Oswald"/>
              <a:buChar char="●"/>
            </a:pPr>
            <a:r>
              <a:rPr lang="es" sz="1400">
                <a:solidFill>
                  <a:srgbClr val="FFFFFF"/>
                </a:solidFill>
                <a:latin typeface="Oswald"/>
                <a:ea typeface="Oswald"/>
                <a:cs typeface="Oswald"/>
                <a:sym typeface="Oswald"/>
              </a:rPr>
              <a:t>Asma</a:t>
            </a:r>
            <a:endParaRPr sz="1400">
              <a:solidFill>
                <a:srgbClr val="FFFFFF"/>
              </a:solidFill>
              <a:latin typeface="Oswald"/>
              <a:ea typeface="Oswald"/>
              <a:cs typeface="Oswald"/>
              <a:sym typeface="Oswald"/>
            </a:endParaRPr>
          </a:p>
          <a:p>
            <a:pPr indent="-317500" lvl="0" marL="457200" rtl="0" algn="l">
              <a:lnSpc>
                <a:spcPct val="200000"/>
              </a:lnSpc>
              <a:spcBef>
                <a:spcPts val="0"/>
              </a:spcBef>
              <a:spcAft>
                <a:spcPts val="0"/>
              </a:spcAft>
              <a:buClr>
                <a:srgbClr val="FFFFFF"/>
              </a:buClr>
              <a:buSzPts val="1400"/>
              <a:buFont typeface="Oswald"/>
              <a:buChar char="●"/>
            </a:pPr>
            <a:r>
              <a:rPr lang="es" sz="1400">
                <a:solidFill>
                  <a:srgbClr val="FFFFFF"/>
                </a:solidFill>
                <a:uFill>
                  <a:noFill/>
                </a:uFill>
                <a:latin typeface="Oswald"/>
                <a:ea typeface="Oswald"/>
                <a:cs typeface="Oswald"/>
                <a:sym typeface="Oswald"/>
                <a:hlinkClick r:id="rId4">
                  <a:extLst>
                    <a:ext uri="{A12FA001-AC4F-418D-AE19-62706E023703}">
                      <ahyp:hlinkClr val="tx"/>
                    </a:ext>
                  </a:extLst>
                </a:hlinkClick>
              </a:rPr>
              <a:t>Problemas de piel</a:t>
            </a:r>
            <a:r>
              <a:rPr lang="es" sz="1400">
                <a:solidFill>
                  <a:srgbClr val="FFFFFF"/>
                </a:solidFill>
                <a:latin typeface="Oswald"/>
                <a:ea typeface="Oswald"/>
                <a:cs typeface="Oswald"/>
                <a:sym typeface="Oswald"/>
              </a:rPr>
              <a:t> (erupciones cutáneas, eccemas)</a:t>
            </a:r>
            <a:endParaRPr sz="1400">
              <a:solidFill>
                <a:srgbClr val="FFFFFF"/>
              </a:solidFill>
              <a:latin typeface="Oswald"/>
              <a:ea typeface="Oswald"/>
              <a:cs typeface="Oswald"/>
              <a:sym typeface="Oswald"/>
            </a:endParaRPr>
          </a:p>
          <a:p>
            <a:pPr indent="0" lvl="0" marL="0" rtl="0" algn="l">
              <a:spcBef>
                <a:spcPts val="1400"/>
              </a:spcBef>
              <a:spcAft>
                <a:spcPts val="1600"/>
              </a:spcAft>
              <a:buNone/>
            </a:pPr>
            <a:r>
              <a:t/>
            </a:r>
            <a:endParaRPr sz="1400">
              <a:solidFill>
                <a:srgbClr val="FFFFF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4"/>
          <p:cNvSpPr txBox="1"/>
          <p:nvPr/>
        </p:nvSpPr>
        <p:spPr>
          <a:xfrm>
            <a:off x="532450" y="689125"/>
            <a:ext cx="3757200" cy="429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500">
                <a:solidFill>
                  <a:srgbClr val="FFFFFF"/>
                </a:solidFill>
                <a:latin typeface="Oswald"/>
                <a:ea typeface="Oswald"/>
                <a:cs typeface="Oswald"/>
                <a:sym typeface="Oswald"/>
              </a:rPr>
              <a:t>Cuando la barrera intestinal se ve afectada los aditivos pueden atravesarla y provocar alergias retardadas. Los síntomas pueden ser variados y aparecer en un plazo de 3 horas a 3 días a partir de la ingesta del alimento que contiene el aditivo:</a:t>
            </a:r>
            <a:endParaRPr sz="1500">
              <a:solidFill>
                <a:srgbClr val="FFFFFF"/>
              </a:solidFill>
              <a:latin typeface="Oswald"/>
              <a:ea typeface="Oswald"/>
              <a:cs typeface="Oswald"/>
              <a:sym typeface="Oswald"/>
            </a:endParaRPr>
          </a:p>
          <a:p>
            <a:pPr indent="-323850" lvl="0" marL="457200" rtl="0" algn="l">
              <a:lnSpc>
                <a:spcPct val="115000"/>
              </a:lnSpc>
              <a:spcBef>
                <a:spcPts val="1400"/>
              </a:spcBef>
              <a:spcAft>
                <a:spcPts val="0"/>
              </a:spcAft>
              <a:buClr>
                <a:srgbClr val="FFFFFF"/>
              </a:buClr>
              <a:buSzPts val="1500"/>
              <a:buFont typeface="Oswald"/>
              <a:buChar char="●"/>
            </a:pPr>
            <a:r>
              <a:rPr lang="es" sz="1500">
                <a:solidFill>
                  <a:srgbClr val="FFFFFF"/>
                </a:solidFill>
                <a:latin typeface="Oswald"/>
                <a:ea typeface="Oswald"/>
                <a:cs typeface="Oswald"/>
                <a:sym typeface="Oswald"/>
              </a:rPr>
              <a:t>Diarreas, estreñimiento (o alternancia de los dos)</a:t>
            </a:r>
            <a:endParaRPr sz="1500">
              <a:solidFill>
                <a:srgbClr val="FFFFFF"/>
              </a:solidFill>
              <a:latin typeface="Oswald"/>
              <a:ea typeface="Oswald"/>
              <a:cs typeface="Oswald"/>
              <a:sym typeface="Oswald"/>
            </a:endParaRPr>
          </a:p>
          <a:p>
            <a:pPr indent="-323850" lvl="0" marL="457200" rtl="0" algn="l">
              <a:lnSpc>
                <a:spcPct val="115000"/>
              </a:lnSpc>
              <a:spcBef>
                <a:spcPts val="0"/>
              </a:spcBef>
              <a:spcAft>
                <a:spcPts val="0"/>
              </a:spcAft>
              <a:buClr>
                <a:srgbClr val="FFFFFF"/>
              </a:buClr>
              <a:buSzPts val="1500"/>
              <a:buFont typeface="Oswald"/>
              <a:buChar char="●"/>
            </a:pPr>
            <a:r>
              <a:rPr lang="es" sz="1500">
                <a:solidFill>
                  <a:srgbClr val="FFFFFF"/>
                </a:solidFill>
                <a:latin typeface="Oswald"/>
                <a:ea typeface="Oswald"/>
                <a:cs typeface="Oswald"/>
                <a:sym typeface="Oswald"/>
              </a:rPr>
              <a:t>Dolores de cabeza</a:t>
            </a:r>
            <a:endParaRPr sz="1500">
              <a:solidFill>
                <a:srgbClr val="FFFFFF"/>
              </a:solidFill>
              <a:latin typeface="Oswald"/>
              <a:ea typeface="Oswald"/>
              <a:cs typeface="Oswald"/>
              <a:sym typeface="Oswald"/>
            </a:endParaRPr>
          </a:p>
          <a:p>
            <a:pPr indent="-323850" lvl="0" marL="457200" rtl="0" algn="l">
              <a:lnSpc>
                <a:spcPct val="115000"/>
              </a:lnSpc>
              <a:spcBef>
                <a:spcPts val="0"/>
              </a:spcBef>
              <a:spcAft>
                <a:spcPts val="0"/>
              </a:spcAft>
              <a:buClr>
                <a:srgbClr val="FFFFFF"/>
              </a:buClr>
              <a:buSzPts val="1500"/>
              <a:buFont typeface="Oswald"/>
              <a:buChar char="●"/>
            </a:pPr>
            <a:r>
              <a:rPr lang="es" sz="1500">
                <a:solidFill>
                  <a:srgbClr val="FFFFFF"/>
                </a:solidFill>
                <a:latin typeface="Oswald"/>
                <a:ea typeface="Oswald"/>
                <a:cs typeface="Oswald"/>
                <a:sym typeface="Oswald"/>
              </a:rPr>
              <a:t>Asma, rinitis, sinusitis u otros problemas ORL crónicos</a:t>
            </a:r>
            <a:endParaRPr sz="1500">
              <a:solidFill>
                <a:srgbClr val="FFFFFF"/>
              </a:solidFill>
              <a:latin typeface="Oswald"/>
              <a:ea typeface="Oswald"/>
              <a:cs typeface="Oswald"/>
              <a:sym typeface="Oswald"/>
            </a:endParaRPr>
          </a:p>
          <a:p>
            <a:pPr indent="-323850" lvl="0" marL="457200" rtl="0" algn="l">
              <a:lnSpc>
                <a:spcPct val="115000"/>
              </a:lnSpc>
              <a:spcBef>
                <a:spcPts val="0"/>
              </a:spcBef>
              <a:spcAft>
                <a:spcPts val="0"/>
              </a:spcAft>
              <a:buClr>
                <a:srgbClr val="FFFFFF"/>
              </a:buClr>
              <a:buSzPts val="1500"/>
              <a:buFont typeface="Oswald"/>
              <a:buChar char="●"/>
            </a:pPr>
            <a:r>
              <a:rPr lang="es" sz="1500">
                <a:solidFill>
                  <a:srgbClr val="FFFFFF"/>
                </a:solidFill>
                <a:latin typeface="Oswald"/>
                <a:ea typeface="Oswald"/>
                <a:cs typeface="Oswald"/>
                <a:sym typeface="Oswald"/>
              </a:rPr>
              <a:t>Problemas de piel (eccemas, psoriasis, sarpullidos, etc)</a:t>
            </a:r>
            <a:endParaRPr sz="1500">
              <a:solidFill>
                <a:srgbClr val="FFFFFF"/>
              </a:solidFill>
              <a:latin typeface="Oswald"/>
              <a:ea typeface="Oswald"/>
              <a:cs typeface="Oswald"/>
              <a:sym typeface="Oswald"/>
            </a:endParaRPr>
          </a:p>
          <a:p>
            <a:pPr indent="-323850" lvl="0" marL="457200" rtl="0" algn="l">
              <a:lnSpc>
                <a:spcPct val="115000"/>
              </a:lnSpc>
              <a:spcBef>
                <a:spcPts val="0"/>
              </a:spcBef>
              <a:spcAft>
                <a:spcPts val="0"/>
              </a:spcAft>
              <a:buClr>
                <a:srgbClr val="FFFFFF"/>
              </a:buClr>
              <a:buSzPts val="1500"/>
              <a:buFont typeface="Oswald"/>
              <a:buChar char="●"/>
            </a:pPr>
            <a:r>
              <a:rPr lang="es" sz="1500">
                <a:solidFill>
                  <a:srgbClr val="FFFFFF"/>
                </a:solidFill>
                <a:latin typeface="Oswald"/>
                <a:ea typeface="Oswald"/>
                <a:cs typeface="Oswald"/>
                <a:sym typeface="Oswald"/>
              </a:rPr>
              <a:t>Dolores musculares</a:t>
            </a:r>
            <a:endParaRPr sz="1500">
              <a:solidFill>
                <a:srgbClr val="FFFFFF"/>
              </a:solidFill>
              <a:latin typeface="Oswald"/>
              <a:ea typeface="Oswald"/>
              <a:cs typeface="Oswald"/>
              <a:sym typeface="Oswald"/>
            </a:endParaRPr>
          </a:p>
          <a:p>
            <a:pPr indent="-323850" lvl="0" marL="457200" rtl="0" algn="l">
              <a:lnSpc>
                <a:spcPct val="115000"/>
              </a:lnSpc>
              <a:spcBef>
                <a:spcPts val="0"/>
              </a:spcBef>
              <a:spcAft>
                <a:spcPts val="0"/>
              </a:spcAft>
              <a:buClr>
                <a:srgbClr val="FFFFFF"/>
              </a:buClr>
              <a:buSzPts val="1500"/>
              <a:buFont typeface="Oswald"/>
              <a:buChar char="●"/>
            </a:pPr>
            <a:r>
              <a:rPr lang="es" sz="1500">
                <a:solidFill>
                  <a:srgbClr val="FFFFFF"/>
                </a:solidFill>
                <a:latin typeface="Oswald"/>
                <a:ea typeface="Oswald"/>
                <a:cs typeface="Oswald"/>
                <a:sym typeface="Oswald"/>
              </a:rPr>
              <a:t>Fatiga crónica</a:t>
            </a:r>
            <a:endParaRPr sz="1500">
              <a:solidFill>
                <a:srgbClr val="FFFFFF"/>
              </a:solidFill>
              <a:latin typeface="Oswald"/>
              <a:ea typeface="Oswald"/>
              <a:cs typeface="Oswald"/>
              <a:sym typeface="Oswald"/>
            </a:endParaRPr>
          </a:p>
          <a:p>
            <a:pPr indent="0" lvl="0" marL="0" rtl="0" algn="l">
              <a:spcBef>
                <a:spcPts val="1400"/>
              </a:spcBef>
              <a:spcAft>
                <a:spcPts val="0"/>
              </a:spcAft>
              <a:buNone/>
            </a:pPr>
            <a:r>
              <a:t/>
            </a:r>
            <a:endParaRPr sz="1350">
              <a:solidFill>
                <a:srgbClr val="626262"/>
              </a:solidFill>
              <a:highlight>
                <a:srgbClr val="FFFFFF"/>
              </a:highlight>
            </a:endParaRPr>
          </a:p>
        </p:txBody>
      </p:sp>
      <p:pic>
        <p:nvPicPr>
          <p:cNvPr id="211" name="Google Shape;211;p34"/>
          <p:cNvPicPr preferRelativeResize="0"/>
          <p:nvPr/>
        </p:nvPicPr>
        <p:blipFill>
          <a:blip r:embed="rId3">
            <a:alphaModFix/>
          </a:blip>
          <a:stretch>
            <a:fillRect/>
          </a:stretch>
        </p:blipFill>
        <p:spPr>
          <a:xfrm>
            <a:off x="4874050" y="926213"/>
            <a:ext cx="3454025" cy="3459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5"/>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Aditivos y Obesidad</a:t>
            </a:r>
            <a:endParaRPr/>
          </a:p>
        </p:txBody>
      </p:sp>
      <p:sp>
        <p:nvSpPr>
          <p:cNvPr id="217" name="Google Shape;217;p35"/>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es" sz="1400">
                <a:solidFill>
                  <a:srgbClr val="FFFFFF"/>
                </a:solidFill>
                <a:latin typeface="Oswald"/>
                <a:ea typeface="Oswald"/>
                <a:cs typeface="Oswald"/>
                <a:sym typeface="Oswald"/>
              </a:rPr>
              <a:t>El glutamato monosódico (del cual hemos hablado anteriormente) provoca un aumento de apetito en las personas. P</a:t>
            </a:r>
            <a:r>
              <a:rPr lang="es" sz="1400">
                <a:solidFill>
                  <a:srgbClr val="FFFFFF"/>
                </a:solidFill>
                <a:latin typeface="Oswald"/>
                <a:ea typeface="Oswald"/>
                <a:cs typeface="Oswald"/>
                <a:sym typeface="Oswald"/>
              </a:rPr>
              <a:t>odría provocar un elevado consumo de alimentos hipercalóricos, hiperproteicos e hiperlipídicos que podría conducir a un aumento de peso, en especial en población infanto-juvenil que consume estos alimentos con mayor frecuencia.</a:t>
            </a:r>
            <a:endParaRPr sz="1400">
              <a:solidFill>
                <a:srgbClr val="FFFFFF"/>
              </a:solidFill>
              <a:latin typeface="Oswald"/>
              <a:ea typeface="Oswald"/>
              <a:cs typeface="Oswald"/>
              <a:sym typeface="Oswald"/>
            </a:endParaRPr>
          </a:p>
          <a:p>
            <a:pPr indent="0" lvl="0" marL="0" rtl="0" algn="l">
              <a:lnSpc>
                <a:spcPct val="200000"/>
              </a:lnSpc>
              <a:spcBef>
                <a:spcPts val="1600"/>
              </a:spcBef>
              <a:spcAft>
                <a:spcPts val="1600"/>
              </a:spcAft>
              <a:buNone/>
            </a:pPr>
            <a:r>
              <a:t/>
            </a:r>
            <a:endParaRPr sz="1400">
              <a:solidFill>
                <a:srgbClr val="FFFFFF"/>
              </a:solidFill>
              <a:latin typeface="Oswald"/>
              <a:ea typeface="Oswald"/>
              <a:cs typeface="Oswald"/>
              <a:sym typeface="Oswald"/>
            </a:endParaRPr>
          </a:p>
        </p:txBody>
      </p:sp>
      <p:pic>
        <p:nvPicPr>
          <p:cNvPr id="218" name="Google Shape;218;p35"/>
          <p:cNvPicPr preferRelativeResize="0"/>
          <p:nvPr/>
        </p:nvPicPr>
        <p:blipFill>
          <a:blip r:embed="rId3">
            <a:alphaModFix/>
          </a:blip>
          <a:stretch>
            <a:fillRect/>
          </a:stretch>
        </p:blipFill>
        <p:spPr>
          <a:xfrm>
            <a:off x="2603024" y="2774750"/>
            <a:ext cx="4027276" cy="2030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6"/>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Vídeo-Resumen</a:t>
            </a:r>
            <a:endParaRPr/>
          </a:p>
        </p:txBody>
      </p:sp>
      <p:pic>
        <p:nvPicPr>
          <p:cNvPr descr="La conservación de alimentos ha sido relevante para la supervivencia del humano desde tiempos prehistóricos. Nuestros ancestros descubrieron que ahumar las carnes las hacía durar más. El problema hoy día es que se usan sustancias químicas que a la larga tienen repercusiones negativas en el organismo. Existen aditivos dañinos, sí, pero no todos lo son. Acompáñame a descubrir la importancia de conocer los aditivos alimentarios.&#10;&#10;Se ha comprobado que los aditivos pueden tener efectos cruzados con otras sustancias, haciéndolos nocivos para la salud, a corto o largo plazo. Debes saber que consumimos aditivos cada día, en cada alimento, durante toda la vida, y que justo por eso el análisis antes de su incorporación en el mercado es tan riguroso. &#10;&#10;Entre los aditivos mas utilizados tenemos: los alimentos con conservantes, los saborizantes, los colorantes, los aromatizantes, los antioxidantes y los emulsionantes.&#10;&#10;Suscríbete en el botón de allí arriba 👆🏼 para que puedas seguir disfrutando de las herramientas que te brindaremos para cuidar mejor de ti. También te esperamos en nuestras redes:&#10;&#10;Instagram: https://www.instagram.com/prodebienestar/ &#10;&#10;Facebook: https://www.facebook.com/prodebienestar/&#10;&#10;Referencias Científicas:&#10;&#10;OMS y los aditivos alimentarios:&#10;https://bit.ly/2FJhzAt&#10;https://bit.ly/2JOFoed&#10;&#10;¿Cómo podemos saber cuándo un alimento tiene aditivos?&#10;https://bit.ly/2uB2MBA" id="224" name="Google Shape;224;p36" title="Tipos de Aditivos alimentarios y sus riesgos para la salud">
            <a:hlinkClick r:id="rId3"/>
          </p:cNvPr>
          <p:cNvPicPr preferRelativeResize="0"/>
          <p:nvPr/>
        </p:nvPicPr>
        <p:blipFill>
          <a:blip r:embed="rId4">
            <a:alphaModFix/>
          </a:blip>
          <a:stretch>
            <a:fillRect/>
          </a:stretch>
        </p:blipFill>
        <p:spPr>
          <a:xfrm>
            <a:off x="2286000" y="11500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5"/>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¿Qué es un aditivo alimenticio?</a:t>
            </a:r>
            <a:endParaRPr/>
          </a:p>
        </p:txBody>
      </p:sp>
      <p:sp>
        <p:nvSpPr>
          <p:cNvPr id="85" name="Google Shape;85;p15"/>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457200" lvl="0" marL="179999" rtl="0" algn="l">
              <a:lnSpc>
                <a:spcPct val="200000"/>
              </a:lnSpc>
              <a:spcBef>
                <a:spcPts val="0"/>
              </a:spcBef>
              <a:spcAft>
                <a:spcPts val="0"/>
              </a:spcAft>
              <a:buNone/>
            </a:pPr>
            <a:r>
              <a:rPr lang="es" sz="1500">
                <a:solidFill>
                  <a:srgbClr val="FFFFFF"/>
                </a:solidFill>
                <a:latin typeface="Oswald"/>
                <a:ea typeface="Oswald"/>
                <a:cs typeface="Oswald"/>
                <a:sym typeface="Oswald"/>
              </a:rPr>
              <a:t>Un aditivo alimentario es aquella sustancia que, sin constituir por sí misma un alimento ni poseer valor nutritivo, se agrega intencionalmente a los alimentos y bebidas en cantidades mínimas con objetivo de modificar sus caracteres organolépticos o</a:t>
            </a:r>
            <a:r>
              <a:rPr b="1" lang="es" sz="1500">
                <a:solidFill>
                  <a:srgbClr val="FFFFFF"/>
                </a:solidFill>
                <a:latin typeface="Oswald"/>
                <a:ea typeface="Oswald"/>
                <a:cs typeface="Oswald"/>
                <a:sym typeface="Oswald"/>
              </a:rPr>
              <a:t> </a:t>
            </a:r>
            <a:r>
              <a:rPr lang="es" sz="1500">
                <a:solidFill>
                  <a:srgbClr val="FFFFFF"/>
                </a:solidFill>
                <a:latin typeface="Oswald"/>
                <a:ea typeface="Oswald"/>
                <a:cs typeface="Oswald"/>
                <a:sym typeface="Oswald"/>
              </a:rPr>
              <a:t>facilitar o mejorar su proceso de elaboración o conservación.  Las razones por las que se emplean los aditivos en la industria alimentaria son básicamente de tipo económico y social. El uso de ciertos aditivos permite que los alimentos duren más tiempo lo que hace que exista mayor aprovechamiento de los mismos y por tanto se puedan bajar los precios.</a:t>
            </a:r>
            <a:endParaRPr>
              <a:solidFill>
                <a:srgbClr val="FFFFFF"/>
              </a:solidFill>
              <a:latin typeface="Oswald"/>
              <a:ea typeface="Oswald"/>
              <a:cs typeface="Oswald"/>
              <a:sym typeface="Oswald"/>
            </a:endParaRPr>
          </a:p>
          <a:p>
            <a:pPr indent="0" lvl="0" marL="0" rtl="0" algn="l">
              <a:spcBef>
                <a:spcPts val="0"/>
              </a:spcBef>
              <a:spcAft>
                <a:spcPts val="16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6"/>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6"/>
          <p:cNvSpPr txBox="1"/>
          <p:nvPr>
            <p:ph idx="1" type="body"/>
          </p:nvPr>
        </p:nvSpPr>
        <p:spPr>
          <a:xfrm>
            <a:off x="103450" y="527525"/>
            <a:ext cx="8520600" cy="3812100"/>
          </a:xfrm>
          <a:prstGeom prst="rect">
            <a:avLst/>
          </a:prstGeom>
        </p:spPr>
        <p:txBody>
          <a:bodyPr anchorCtr="0" anchor="t" bIns="91425" lIns="91425" spcFirstLastPara="1" rIns="91425" wrap="square" tIns="91425">
            <a:noAutofit/>
          </a:bodyPr>
          <a:lstStyle/>
          <a:p>
            <a:pPr indent="457200" lvl="0" marL="179999" rtl="0" algn="l">
              <a:lnSpc>
                <a:spcPct val="200000"/>
              </a:lnSpc>
              <a:spcBef>
                <a:spcPts val="0"/>
              </a:spcBef>
              <a:spcAft>
                <a:spcPts val="0"/>
              </a:spcAft>
              <a:buNone/>
            </a:pPr>
            <a:r>
              <a:rPr lang="es" sz="1500">
                <a:solidFill>
                  <a:srgbClr val="FFFFFF"/>
                </a:solidFill>
                <a:latin typeface="Oswald"/>
                <a:ea typeface="Oswald"/>
                <a:cs typeface="Oswald"/>
                <a:sym typeface="Oswald"/>
              </a:rPr>
              <a:t>La incorporación de sustancias a los productos alimenticios, aunque de forma accidental, posiblemente tenga sus orígenes en el Paleolítico: la exposición de los alimentos al humo procedente de un fuego favorecía su conservación. Posteriormente, en el Neolítico, cuando el hombre desarrolla la agricultura y la ganadería, se ve obligado a manipular los alimentos con el fin de que resulten más apetecibles o que se conserven mejor. En estas épocas, el azafrán, la sal o el vinagre eran los principales aditivos.</a:t>
            </a:r>
            <a:endParaRPr sz="1500">
              <a:solidFill>
                <a:srgbClr val="FFFFFF"/>
              </a:solidFill>
              <a:latin typeface="Oswald"/>
              <a:ea typeface="Oswald"/>
              <a:cs typeface="Oswald"/>
              <a:sym typeface="Oswald"/>
            </a:endParaRPr>
          </a:p>
          <a:p>
            <a:pPr indent="457200" lvl="0" marL="179999" rtl="0" algn="l">
              <a:lnSpc>
                <a:spcPct val="200000"/>
              </a:lnSpc>
              <a:spcBef>
                <a:spcPts val="0"/>
              </a:spcBef>
              <a:spcAft>
                <a:spcPts val="0"/>
              </a:spcAft>
              <a:buNone/>
            </a:pPr>
            <a:r>
              <a:t/>
            </a:r>
            <a:endParaRPr sz="1500">
              <a:solidFill>
                <a:srgbClr val="000000"/>
              </a:solidFill>
              <a:highlight>
                <a:srgbClr val="FFFFFF"/>
              </a:highlight>
              <a:latin typeface="Oswald"/>
              <a:ea typeface="Oswald"/>
              <a:cs typeface="Oswald"/>
              <a:sym typeface="Oswald"/>
            </a:endParaRPr>
          </a:p>
          <a:p>
            <a:pPr indent="457200" lvl="0" marL="179999" rtl="0" algn="l">
              <a:lnSpc>
                <a:spcPct val="200000"/>
              </a:lnSpc>
              <a:spcBef>
                <a:spcPts val="0"/>
              </a:spcBef>
              <a:spcAft>
                <a:spcPts val="0"/>
              </a:spcAft>
              <a:buNone/>
            </a:pPr>
            <a:r>
              <a:t/>
            </a:r>
            <a:endParaRPr sz="1500">
              <a:solidFill>
                <a:srgbClr val="000000"/>
              </a:solidFill>
              <a:highlight>
                <a:srgbClr val="FFFFFF"/>
              </a:highlight>
              <a:latin typeface="Oswald"/>
              <a:ea typeface="Oswald"/>
              <a:cs typeface="Oswald"/>
              <a:sym typeface="Oswald"/>
            </a:endParaRPr>
          </a:p>
        </p:txBody>
      </p:sp>
      <p:pic>
        <p:nvPicPr>
          <p:cNvPr id="92" name="Google Shape;92;p16"/>
          <p:cNvPicPr preferRelativeResize="0"/>
          <p:nvPr/>
        </p:nvPicPr>
        <p:blipFill>
          <a:blip r:embed="rId3">
            <a:alphaModFix/>
          </a:blip>
          <a:stretch>
            <a:fillRect/>
          </a:stretch>
        </p:blipFill>
        <p:spPr>
          <a:xfrm>
            <a:off x="3291700" y="2933474"/>
            <a:ext cx="2376925" cy="1800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Aditivos Directos</a:t>
            </a:r>
            <a:endParaRPr/>
          </a:p>
        </p:txBody>
      </p:sp>
      <p:sp>
        <p:nvSpPr>
          <p:cNvPr id="98" name="Google Shape;98;p17"/>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457200" lvl="0" marL="0" rtl="0" algn="l">
              <a:lnSpc>
                <a:spcPct val="200000"/>
              </a:lnSpc>
              <a:spcBef>
                <a:spcPts val="0"/>
              </a:spcBef>
              <a:spcAft>
                <a:spcPts val="0"/>
              </a:spcAft>
              <a:buNone/>
            </a:pPr>
            <a:r>
              <a:rPr lang="es" sz="1500">
                <a:solidFill>
                  <a:srgbClr val="FFFFFF"/>
                </a:solidFill>
                <a:latin typeface="Oswald"/>
                <a:ea typeface="Oswald"/>
                <a:cs typeface="Oswald"/>
                <a:sym typeface="Oswald"/>
              </a:rPr>
              <a:t>Los aditivos alimentarios "directos" a menudo se agregan durante el procesamiento para:</a:t>
            </a:r>
            <a:endParaRPr sz="1500">
              <a:solidFill>
                <a:srgbClr val="FFFFFF"/>
              </a:solidFill>
              <a:latin typeface="Oswald"/>
              <a:ea typeface="Oswald"/>
              <a:cs typeface="Oswald"/>
              <a:sym typeface="Oswald"/>
            </a:endParaRPr>
          </a:p>
          <a:p>
            <a:pPr indent="361950" lvl="0" marL="0" rtl="0" algn="l">
              <a:lnSpc>
                <a:spcPct val="128571"/>
              </a:lnSpc>
              <a:spcBef>
                <a:spcPts val="1500"/>
              </a:spcBef>
              <a:spcAft>
                <a:spcPts val="0"/>
              </a:spcAft>
              <a:buClr>
                <a:srgbClr val="FFFFFF"/>
              </a:buClr>
              <a:buSzPts val="1500"/>
              <a:buFont typeface="Oswald"/>
              <a:buChar char="●"/>
            </a:pPr>
            <a:r>
              <a:rPr lang="es" sz="1500">
                <a:solidFill>
                  <a:srgbClr val="FFFFFF"/>
                </a:solidFill>
                <a:latin typeface="Oswald"/>
                <a:ea typeface="Oswald"/>
                <a:cs typeface="Oswald"/>
                <a:sym typeface="Oswald"/>
              </a:rPr>
              <a:t>Añadir nutrientes.</a:t>
            </a:r>
            <a:endParaRPr sz="1500">
              <a:solidFill>
                <a:srgbClr val="FFFFFF"/>
              </a:solidFill>
              <a:latin typeface="Oswald"/>
              <a:ea typeface="Oswald"/>
              <a:cs typeface="Oswald"/>
              <a:sym typeface="Oswald"/>
            </a:endParaRPr>
          </a:p>
          <a:p>
            <a:pPr indent="361950" lvl="0" marL="0" rtl="0" algn="l">
              <a:lnSpc>
                <a:spcPct val="128571"/>
              </a:lnSpc>
              <a:spcBef>
                <a:spcPts val="0"/>
              </a:spcBef>
              <a:spcAft>
                <a:spcPts val="0"/>
              </a:spcAft>
              <a:buClr>
                <a:srgbClr val="FFFFFF"/>
              </a:buClr>
              <a:buSzPts val="1500"/>
              <a:buFont typeface="Oswald"/>
              <a:buChar char="●"/>
            </a:pPr>
            <a:r>
              <a:rPr lang="es" sz="1500">
                <a:solidFill>
                  <a:srgbClr val="FFFFFF"/>
                </a:solidFill>
                <a:latin typeface="Oswald"/>
                <a:ea typeface="Oswald"/>
                <a:cs typeface="Oswald"/>
                <a:sym typeface="Oswald"/>
              </a:rPr>
              <a:t>Ayudar a procesar o preparar los alimentos.</a:t>
            </a:r>
            <a:endParaRPr sz="1500">
              <a:solidFill>
                <a:srgbClr val="FFFFFF"/>
              </a:solidFill>
              <a:latin typeface="Oswald"/>
              <a:ea typeface="Oswald"/>
              <a:cs typeface="Oswald"/>
              <a:sym typeface="Oswald"/>
            </a:endParaRPr>
          </a:p>
          <a:p>
            <a:pPr indent="361950" lvl="0" marL="0" rtl="0" algn="l">
              <a:lnSpc>
                <a:spcPct val="128571"/>
              </a:lnSpc>
              <a:spcBef>
                <a:spcPts val="0"/>
              </a:spcBef>
              <a:spcAft>
                <a:spcPts val="0"/>
              </a:spcAft>
              <a:buClr>
                <a:srgbClr val="FFFFFF"/>
              </a:buClr>
              <a:buSzPts val="1500"/>
              <a:buFont typeface="Oswald"/>
              <a:buChar char="●"/>
            </a:pPr>
            <a:r>
              <a:rPr lang="es" sz="1500">
                <a:solidFill>
                  <a:srgbClr val="FFFFFF"/>
                </a:solidFill>
                <a:latin typeface="Oswald"/>
                <a:ea typeface="Oswald"/>
                <a:cs typeface="Oswald"/>
                <a:sym typeface="Oswald"/>
              </a:rPr>
              <a:t>Mantener el producto fresco.</a:t>
            </a:r>
            <a:endParaRPr sz="1500">
              <a:solidFill>
                <a:srgbClr val="FFFFFF"/>
              </a:solidFill>
              <a:latin typeface="Oswald"/>
              <a:ea typeface="Oswald"/>
              <a:cs typeface="Oswald"/>
              <a:sym typeface="Oswald"/>
            </a:endParaRPr>
          </a:p>
          <a:p>
            <a:pPr indent="361950" lvl="0" marL="0" rtl="0" algn="l">
              <a:lnSpc>
                <a:spcPct val="128571"/>
              </a:lnSpc>
              <a:spcBef>
                <a:spcPts val="0"/>
              </a:spcBef>
              <a:spcAft>
                <a:spcPts val="0"/>
              </a:spcAft>
              <a:buClr>
                <a:srgbClr val="FFFFFF"/>
              </a:buClr>
              <a:buSzPts val="1500"/>
              <a:buFont typeface="Oswald"/>
              <a:buChar char="●"/>
            </a:pPr>
            <a:r>
              <a:rPr lang="es" sz="1500">
                <a:solidFill>
                  <a:srgbClr val="FFFFFF"/>
                </a:solidFill>
                <a:latin typeface="Oswald"/>
                <a:ea typeface="Oswald"/>
                <a:cs typeface="Oswald"/>
                <a:sym typeface="Oswald"/>
              </a:rPr>
              <a:t>Hacer que el alimento sea más atractivo.</a:t>
            </a:r>
            <a:endParaRPr sz="1500">
              <a:solidFill>
                <a:srgbClr val="FFFFFF"/>
              </a:solidFill>
              <a:latin typeface="Oswald"/>
              <a:ea typeface="Oswald"/>
              <a:cs typeface="Oswald"/>
              <a:sym typeface="Oswald"/>
            </a:endParaRPr>
          </a:p>
          <a:p>
            <a:pPr indent="457200" lvl="0" marL="0" rtl="0" algn="l">
              <a:lnSpc>
                <a:spcPct val="200000"/>
              </a:lnSpc>
              <a:spcBef>
                <a:spcPts val="3900"/>
              </a:spcBef>
              <a:spcAft>
                <a:spcPts val="1500"/>
              </a:spcAft>
              <a:buNone/>
            </a:pPr>
            <a:r>
              <a:rPr lang="es" sz="1500">
                <a:solidFill>
                  <a:srgbClr val="FFFFFF"/>
                </a:solidFill>
                <a:latin typeface="Oswald"/>
                <a:ea typeface="Oswald"/>
                <a:cs typeface="Oswald"/>
                <a:sym typeface="Oswald"/>
              </a:rPr>
              <a:t>Los aditivos directos pueden ser artificiales o naturales.</a:t>
            </a:r>
            <a:endParaRPr sz="2100">
              <a:solidFill>
                <a:srgbClr val="FFFFFF"/>
              </a:solidFill>
              <a:latin typeface="Oswald"/>
              <a:ea typeface="Oswald"/>
              <a:cs typeface="Oswald"/>
              <a:sym typeface="Oswa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8"/>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Aditivos Indirectos</a:t>
            </a:r>
            <a:endParaRPr/>
          </a:p>
        </p:txBody>
      </p:sp>
      <p:sp>
        <p:nvSpPr>
          <p:cNvPr id="104" name="Google Shape;104;p18"/>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457200" lvl="0" marL="0" rtl="0" algn="l">
              <a:lnSpc>
                <a:spcPct val="200000"/>
              </a:lnSpc>
              <a:spcBef>
                <a:spcPts val="0"/>
              </a:spcBef>
              <a:spcAft>
                <a:spcPts val="0"/>
              </a:spcAft>
              <a:buNone/>
            </a:pPr>
            <a:r>
              <a:rPr lang="es" sz="1500">
                <a:solidFill>
                  <a:srgbClr val="FFFFFF"/>
                </a:solidFill>
                <a:latin typeface="Oswald"/>
                <a:ea typeface="Oswald"/>
                <a:cs typeface="Oswald"/>
                <a:sym typeface="Oswald"/>
              </a:rPr>
              <a:t>Los aditivos alimentarios "indirectos" son sustancias que pueden encontrarse en el alimento durante o después de que éste se procesa. Ellos no se han utilizado ni se colocan en el alimento a propósito y están presentes en pequeñas cantidades en el producto final.</a:t>
            </a:r>
            <a:endParaRPr sz="1500">
              <a:solidFill>
                <a:srgbClr val="FFFFFF"/>
              </a:solidFill>
              <a:latin typeface="Oswald"/>
              <a:ea typeface="Oswald"/>
              <a:cs typeface="Oswald"/>
              <a:sym typeface="Oswald"/>
            </a:endParaRPr>
          </a:p>
          <a:p>
            <a:pPr indent="0" lvl="0" marL="0" rtl="0" algn="l">
              <a:spcBef>
                <a:spcPts val="1500"/>
              </a:spcBef>
              <a:spcAft>
                <a:spcPts val="1600"/>
              </a:spcAft>
              <a:buNone/>
            </a:pPr>
            <a:r>
              <a:t/>
            </a:r>
            <a:endParaRPr sz="2100">
              <a:solidFill>
                <a:srgbClr val="FFFFFF"/>
              </a:solidFill>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9"/>
          <p:cNvSpPr txBox="1"/>
          <p:nvPr>
            <p:ph type="title"/>
          </p:nvPr>
        </p:nvSpPr>
        <p:spPr>
          <a:xfrm>
            <a:off x="193675" y="338000"/>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Funciones Principales</a:t>
            </a:r>
            <a:endParaRPr/>
          </a:p>
        </p:txBody>
      </p:sp>
      <p:sp>
        <p:nvSpPr>
          <p:cNvPr id="110" name="Google Shape;110;p19"/>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457200" lvl="0" marL="0" rtl="0" algn="l">
              <a:lnSpc>
                <a:spcPct val="200000"/>
              </a:lnSpc>
              <a:spcBef>
                <a:spcPts val="0"/>
              </a:spcBef>
              <a:spcAft>
                <a:spcPts val="0"/>
              </a:spcAft>
              <a:buNone/>
            </a:pPr>
            <a:r>
              <a:rPr lang="es" sz="1500">
                <a:solidFill>
                  <a:srgbClr val="FFFFFF"/>
                </a:solidFill>
                <a:latin typeface="Oswald"/>
                <a:ea typeface="Oswald"/>
                <a:cs typeface="Oswald"/>
                <a:sym typeface="Oswald"/>
              </a:rPr>
              <a:t>Los aditivos alimentarios cumplen 5 funciones principales:</a:t>
            </a:r>
            <a:endParaRPr sz="1500">
              <a:solidFill>
                <a:srgbClr val="FFFFFF"/>
              </a:solidFill>
              <a:latin typeface="Oswald"/>
              <a:ea typeface="Oswald"/>
              <a:cs typeface="Oswald"/>
              <a:sym typeface="Oswald"/>
            </a:endParaRPr>
          </a:p>
          <a:p>
            <a:pPr indent="-323850" lvl="0" marL="914400" rtl="0" algn="l">
              <a:lnSpc>
                <a:spcPct val="200000"/>
              </a:lnSpc>
              <a:spcBef>
                <a:spcPts val="1500"/>
              </a:spcBef>
              <a:spcAft>
                <a:spcPts val="0"/>
              </a:spcAft>
              <a:buClr>
                <a:srgbClr val="FFFFFF"/>
              </a:buClr>
              <a:buSzPts val="1500"/>
              <a:buFont typeface="Oswald"/>
              <a:buAutoNum type="arabicPeriod"/>
            </a:pPr>
            <a:r>
              <a:rPr lang="es" sz="1500">
                <a:solidFill>
                  <a:srgbClr val="FFFFFF"/>
                </a:solidFill>
                <a:latin typeface="Oswald"/>
                <a:ea typeface="Oswald"/>
                <a:cs typeface="Oswald"/>
                <a:sym typeface="Oswald"/>
              </a:rPr>
              <a:t>Le dan al alimento una textura consistente y lisa.</a:t>
            </a:r>
            <a:endParaRPr sz="1500">
              <a:solidFill>
                <a:srgbClr val="FFFFFF"/>
              </a:solidFill>
              <a:latin typeface="Oswald"/>
              <a:ea typeface="Oswald"/>
              <a:cs typeface="Oswald"/>
              <a:sym typeface="Oswald"/>
            </a:endParaRPr>
          </a:p>
          <a:p>
            <a:pPr indent="-323850" lvl="0" marL="914400" rtl="0" algn="l">
              <a:lnSpc>
                <a:spcPct val="200000"/>
              </a:lnSpc>
              <a:spcBef>
                <a:spcPts val="0"/>
              </a:spcBef>
              <a:spcAft>
                <a:spcPts val="0"/>
              </a:spcAft>
              <a:buClr>
                <a:srgbClr val="FFFFFF"/>
              </a:buClr>
              <a:buSzPts val="1500"/>
              <a:buFont typeface="Oswald"/>
              <a:buAutoNum type="arabicPeriod"/>
            </a:pPr>
            <a:r>
              <a:rPr lang="es" sz="1500">
                <a:solidFill>
                  <a:srgbClr val="FFFFFF"/>
                </a:solidFill>
                <a:latin typeface="Oswald"/>
                <a:ea typeface="Oswald"/>
                <a:cs typeface="Oswald"/>
                <a:sym typeface="Oswald"/>
              </a:rPr>
              <a:t>Mejoran o conservan el valor nutricional.</a:t>
            </a:r>
            <a:endParaRPr sz="1500">
              <a:solidFill>
                <a:srgbClr val="FFFFFF"/>
              </a:solidFill>
              <a:latin typeface="Oswald"/>
              <a:ea typeface="Oswald"/>
              <a:cs typeface="Oswald"/>
              <a:sym typeface="Oswald"/>
            </a:endParaRPr>
          </a:p>
          <a:p>
            <a:pPr indent="-323850" lvl="0" marL="914400" rtl="0" algn="l">
              <a:lnSpc>
                <a:spcPct val="200000"/>
              </a:lnSpc>
              <a:spcBef>
                <a:spcPts val="0"/>
              </a:spcBef>
              <a:spcAft>
                <a:spcPts val="0"/>
              </a:spcAft>
              <a:buClr>
                <a:srgbClr val="FFFFFF"/>
              </a:buClr>
              <a:buSzPts val="1500"/>
              <a:buFont typeface="Oswald"/>
              <a:buAutoNum type="arabicPeriod"/>
            </a:pPr>
            <a:r>
              <a:rPr lang="es" sz="1500">
                <a:solidFill>
                  <a:srgbClr val="FFFFFF"/>
                </a:solidFill>
                <a:latin typeface="Oswald"/>
                <a:ea typeface="Oswald"/>
                <a:cs typeface="Oswald"/>
                <a:sym typeface="Oswald"/>
              </a:rPr>
              <a:t>Conservan la salubridad de los alimentos.</a:t>
            </a:r>
            <a:endParaRPr sz="1500">
              <a:solidFill>
                <a:srgbClr val="FFFFFF"/>
              </a:solidFill>
              <a:latin typeface="Oswald"/>
              <a:ea typeface="Oswald"/>
              <a:cs typeface="Oswald"/>
              <a:sym typeface="Oswald"/>
            </a:endParaRPr>
          </a:p>
          <a:p>
            <a:pPr indent="-323850" lvl="0" marL="914400" rtl="0" algn="l">
              <a:lnSpc>
                <a:spcPct val="200000"/>
              </a:lnSpc>
              <a:spcBef>
                <a:spcPts val="0"/>
              </a:spcBef>
              <a:spcAft>
                <a:spcPts val="0"/>
              </a:spcAft>
              <a:buClr>
                <a:srgbClr val="FFFFFF"/>
              </a:buClr>
              <a:buSzPts val="1500"/>
              <a:buFont typeface="Oswald"/>
              <a:buAutoNum type="arabicPeriod"/>
            </a:pPr>
            <a:r>
              <a:rPr lang="es" sz="1500">
                <a:solidFill>
                  <a:srgbClr val="FFFFFF"/>
                </a:solidFill>
                <a:latin typeface="Oswald"/>
                <a:ea typeface="Oswald"/>
                <a:cs typeface="Oswald"/>
                <a:sym typeface="Oswald"/>
              </a:rPr>
              <a:t>Controlan el equilibrio acidobásico de alimentos y suministran fermentación.</a:t>
            </a:r>
            <a:endParaRPr sz="1500">
              <a:solidFill>
                <a:srgbClr val="FFFFFF"/>
              </a:solidFill>
              <a:latin typeface="Oswald"/>
              <a:ea typeface="Oswald"/>
              <a:cs typeface="Oswald"/>
              <a:sym typeface="Oswald"/>
            </a:endParaRPr>
          </a:p>
          <a:p>
            <a:pPr indent="-323850" lvl="0" marL="914400" rtl="0" algn="l">
              <a:lnSpc>
                <a:spcPct val="200000"/>
              </a:lnSpc>
              <a:spcBef>
                <a:spcPts val="0"/>
              </a:spcBef>
              <a:spcAft>
                <a:spcPts val="0"/>
              </a:spcAft>
              <a:buClr>
                <a:srgbClr val="FFFFFF"/>
              </a:buClr>
              <a:buSzPts val="1500"/>
              <a:buFont typeface="Oswald"/>
              <a:buAutoNum type="arabicPeriod"/>
            </a:pPr>
            <a:r>
              <a:rPr lang="es" sz="1500">
                <a:solidFill>
                  <a:srgbClr val="FFFFFF"/>
                </a:solidFill>
                <a:latin typeface="Oswald"/>
                <a:ea typeface="Oswald"/>
                <a:cs typeface="Oswald"/>
                <a:sym typeface="Oswald"/>
              </a:rPr>
              <a:t>Suministran color y mejoran el sabor.</a:t>
            </a:r>
            <a:endParaRPr sz="1500">
              <a:solidFill>
                <a:srgbClr val="FFFFFF"/>
              </a:solidFill>
              <a:latin typeface="Oswald"/>
              <a:ea typeface="Oswald"/>
              <a:cs typeface="Oswald"/>
              <a:sym typeface="Oswald"/>
            </a:endParaRPr>
          </a:p>
          <a:p>
            <a:pPr indent="0" lvl="0" marL="0" rtl="0" algn="l">
              <a:spcBef>
                <a:spcPts val="1500"/>
              </a:spcBef>
              <a:spcAft>
                <a:spcPts val="16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3200"/>
              <a:t>FDA</a:t>
            </a:r>
            <a:endParaRPr sz="3200"/>
          </a:p>
        </p:txBody>
      </p:sp>
      <p:sp>
        <p:nvSpPr>
          <p:cNvPr id="116" name="Google Shape;116;p20"/>
          <p:cNvSpPr txBox="1"/>
          <p:nvPr>
            <p:ph idx="1" type="body"/>
          </p:nvPr>
        </p:nvSpPr>
        <p:spPr>
          <a:xfrm>
            <a:off x="311700" y="1640350"/>
            <a:ext cx="4408500" cy="2928900"/>
          </a:xfrm>
          <a:prstGeom prst="rect">
            <a:avLst/>
          </a:prstGeom>
        </p:spPr>
        <p:txBody>
          <a:bodyPr anchorCtr="0" anchor="t" bIns="91425" lIns="91425" spcFirstLastPara="1" rIns="91425" wrap="square" tIns="91425">
            <a:noAutofit/>
          </a:bodyPr>
          <a:lstStyle/>
          <a:p>
            <a:pPr indent="457200" lvl="0" marL="0" rtl="0" algn="l">
              <a:lnSpc>
                <a:spcPct val="200000"/>
              </a:lnSpc>
              <a:spcBef>
                <a:spcPts val="0"/>
              </a:spcBef>
              <a:spcAft>
                <a:spcPts val="0"/>
              </a:spcAft>
              <a:buNone/>
            </a:pPr>
            <a:r>
              <a:rPr lang="es" sz="1300">
                <a:solidFill>
                  <a:srgbClr val="FFFFFF"/>
                </a:solidFill>
                <a:latin typeface="Oswald"/>
                <a:ea typeface="Oswald"/>
                <a:cs typeface="Oswald"/>
                <a:sym typeface="Oswald"/>
              </a:rPr>
              <a:t>La Administración de Drogas y Alimentos (</a:t>
            </a:r>
            <a:r>
              <a:rPr i="1" lang="es" sz="1300">
                <a:solidFill>
                  <a:srgbClr val="FFFFFF"/>
                </a:solidFill>
                <a:latin typeface="Oswald"/>
                <a:ea typeface="Oswald"/>
                <a:cs typeface="Oswald"/>
                <a:sym typeface="Oswald"/>
              </a:rPr>
              <a:t>Food and Drug Administration</a:t>
            </a:r>
            <a:r>
              <a:rPr lang="es" sz="1300">
                <a:solidFill>
                  <a:srgbClr val="FFFFFF"/>
                </a:solidFill>
                <a:latin typeface="Oswald"/>
                <a:ea typeface="Oswald"/>
                <a:cs typeface="Oswald"/>
                <a:sym typeface="Oswald"/>
              </a:rPr>
              <a:t>, FDA) de los Estados Unidos tiene una lista de aditivos para alimentos que se consideran seguros. Muchos de ellos no han sido sometidos a ninguna prueba, pero la mayoría de los científicos los considera seguros. Estas sustancias aparecen en la lista de "productos generalmente reconocidos como seguros" (GRAS, por sus siglas en inglés), que contiene alrededor de 700 productos.</a:t>
            </a:r>
            <a:endParaRPr sz="1300">
              <a:solidFill>
                <a:srgbClr val="FFFFFF"/>
              </a:solidFill>
              <a:latin typeface="Oswald"/>
              <a:ea typeface="Oswald"/>
              <a:cs typeface="Oswald"/>
              <a:sym typeface="Oswald"/>
            </a:endParaRPr>
          </a:p>
          <a:p>
            <a:pPr indent="0" lvl="0" marL="0" rtl="0" algn="l">
              <a:spcBef>
                <a:spcPts val="1500"/>
              </a:spcBef>
              <a:spcAft>
                <a:spcPts val="1600"/>
              </a:spcAft>
              <a:buNone/>
            </a:pPr>
            <a:r>
              <a:t/>
            </a:r>
            <a:endParaRPr/>
          </a:p>
        </p:txBody>
      </p:sp>
      <p:pic>
        <p:nvPicPr>
          <p:cNvPr id="117" name="Google Shape;117;p20"/>
          <p:cNvPicPr preferRelativeResize="0"/>
          <p:nvPr/>
        </p:nvPicPr>
        <p:blipFill>
          <a:blip r:embed="rId3">
            <a:alphaModFix/>
          </a:blip>
          <a:stretch>
            <a:fillRect/>
          </a:stretch>
        </p:blipFill>
        <p:spPr>
          <a:xfrm>
            <a:off x="5231325" y="1751400"/>
            <a:ext cx="3225799" cy="24193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nvSpPr>
        <p:spPr>
          <a:xfrm>
            <a:off x="652475" y="798250"/>
            <a:ext cx="3919500" cy="3848100"/>
          </a:xfrm>
          <a:prstGeom prst="rect">
            <a:avLst/>
          </a:prstGeom>
          <a:noFill/>
          <a:ln>
            <a:noFill/>
          </a:ln>
        </p:spPr>
        <p:txBody>
          <a:bodyPr anchorCtr="0" anchor="t" bIns="91425" lIns="91425" spcFirstLastPara="1" rIns="91425" wrap="square" tIns="91425">
            <a:spAutoFit/>
          </a:bodyPr>
          <a:lstStyle/>
          <a:p>
            <a:pPr indent="0" lvl="0" marL="179999" rtl="0" algn="l">
              <a:lnSpc>
                <a:spcPct val="200000"/>
              </a:lnSpc>
              <a:spcBef>
                <a:spcPts val="0"/>
              </a:spcBef>
              <a:spcAft>
                <a:spcPts val="0"/>
              </a:spcAft>
              <a:buNone/>
            </a:pPr>
            <a:r>
              <a:rPr lang="es">
                <a:solidFill>
                  <a:srgbClr val="FFFFFF"/>
                </a:solidFill>
                <a:latin typeface="Oswald"/>
                <a:ea typeface="Oswald"/>
                <a:cs typeface="Oswald"/>
                <a:sym typeface="Oswald"/>
              </a:rPr>
              <a:t>En España hay una serie de alimentos que por ley no pueden contener aditivos: leche, copos de cereales, nata ácida, pasta seca, arroz (no de acción rápida), kéfir sin fruta, cereales, yogur natural, frutos secos, huevos, semillas, patatas frescas, aceite vegetal, hortalizas frescas, miel, fruta fresca, agua mineral, setas frescas, café en polvo, legumbres y alimentos ecológicos.</a:t>
            </a:r>
            <a:endParaRPr>
              <a:solidFill>
                <a:srgbClr val="FFFFFF"/>
              </a:solidFill>
              <a:latin typeface="Oswald"/>
              <a:ea typeface="Oswald"/>
              <a:cs typeface="Oswald"/>
              <a:sym typeface="Oswald"/>
            </a:endParaRPr>
          </a:p>
          <a:p>
            <a:pPr indent="0" lvl="0" marL="0" rtl="0" algn="l">
              <a:spcBef>
                <a:spcPts val="0"/>
              </a:spcBef>
              <a:spcAft>
                <a:spcPts val="0"/>
              </a:spcAft>
              <a:buNone/>
            </a:pPr>
            <a:r>
              <a:t/>
            </a:r>
            <a:endParaRPr>
              <a:solidFill>
                <a:srgbClr val="FFFFFF"/>
              </a:solidFill>
              <a:latin typeface="Oswald"/>
              <a:ea typeface="Oswald"/>
              <a:cs typeface="Oswald"/>
              <a:sym typeface="Oswald"/>
            </a:endParaRPr>
          </a:p>
        </p:txBody>
      </p:sp>
      <p:pic>
        <p:nvPicPr>
          <p:cNvPr id="123" name="Google Shape;123;p21"/>
          <p:cNvPicPr preferRelativeResize="0"/>
          <p:nvPr/>
        </p:nvPicPr>
        <p:blipFill>
          <a:blip r:embed="rId3">
            <a:alphaModFix/>
          </a:blip>
          <a:stretch>
            <a:fillRect/>
          </a:stretch>
        </p:blipFill>
        <p:spPr>
          <a:xfrm>
            <a:off x="4689675" y="1294163"/>
            <a:ext cx="4267224" cy="25551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